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Roboto"/>
      <p:regular r:id="rId36"/>
      <p:bold r:id="rId37"/>
      <p:italic r:id="rId38"/>
      <p:boldItalic r:id="rId39"/>
    </p:embeddedFont>
    <p:embeddedFont>
      <p:font typeface="Poppins"/>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3A9FA3F-68E5-480C-ABD5-3BF3FE280607}">
  <a:tblStyle styleId="{43A9FA3F-68E5-480C-ABD5-3BF3FE28060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regular.fntdata"/><Relationship Id="rId20" Type="http://schemas.openxmlformats.org/officeDocument/2006/relationships/slide" Target="slides/slide14.xml"/><Relationship Id="rId42" Type="http://schemas.openxmlformats.org/officeDocument/2006/relationships/font" Target="fonts/Poppins-italic.fntdata"/><Relationship Id="rId41" Type="http://schemas.openxmlformats.org/officeDocument/2006/relationships/font" Target="fonts/Poppins-bold.fntdata"/><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font" Target="fonts/Poppins-bold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Roboto-bold.fntdata"/><Relationship Id="rId14" Type="http://schemas.openxmlformats.org/officeDocument/2006/relationships/slide" Target="slides/slide8.xml"/><Relationship Id="rId36" Type="http://schemas.openxmlformats.org/officeDocument/2006/relationships/font" Target="fonts/Roboto-regular.fntdata"/><Relationship Id="rId17" Type="http://schemas.openxmlformats.org/officeDocument/2006/relationships/slide" Target="slides/slide11.xml"/><Relationship Id="rId39" Type="http://schemas.openxmlformats.org/officeDocument/2006/relationships/font" Target="fonts/Roboto-boldItalic.fntdata"/><Relationship Id="rId16" Type="http://schemas.openxmlformats.org/officeDocument/2006/relationships/slide" Target="slides/slide10.xml"/><Relationship Id="rId38" Type="http://schemas.openxmlformats.org/officeDocument/2006/relationships/font" Target="fonts/Roboto-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75d534253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75d534253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Dawson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cdbb356b2f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cdbb356b2f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Alphonse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d0c0e380b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d0c0e380b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Alphonse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d05d84841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d05d8484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Alphonse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d0c0e380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d0c0e380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Alphonse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cdbb356b2f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cdbb356b2f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Lucien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d0c0e380b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d0c0e380b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Lucien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cdbb356b2f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cdbb356b2f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Lucien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d0c0e380b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d0c0e380b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Lucien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cdbb356b2f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cdbb356b2f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Dawson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d0c0e380b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d0c0e380b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Dawson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cdbb356b2f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cdbb356b2f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Nyah</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d0c0e380b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d0c0e380b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Dawson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d0c0e380b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d0c0e380b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Dawson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cdbb356b2f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cdbb356b2f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Dawson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cdbb356b2f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cdbb356b2f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Dawson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cdbb356b2f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cdbb356b2f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Bryan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cdbb356b2f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cdbb356b2f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Bryan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d0562201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d0562201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Bryan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d0562201d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d0562201d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Bryan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d0562201d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d0562201d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Bryan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cdbb356b2f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cdbb356b2f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cdbb356b2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cdbb356b2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Nyah</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cdbb356b2f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cdbb356b2f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Nyah</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183431b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183431b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Nyah</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cdbb356b2f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cdbb356b2f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Nyah</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cf7d045ca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cf7d045ca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Nyah</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f8183431b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f8183431b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Nyah</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cdbb356b2f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cdbb356b2f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Alphonse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2080675" y="1687650"/>
            <a:ext cx="6350100" cy="14310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2080675" y="3183000"/>
            <a:ext cx="6350100" cy="47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p:nvPr/>
        </p:nvSpPr>
        <p:spPr>
          <a:xfrm>
            <a:off x="0" y="0"/>
            <a:ext cx="17214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 name="Google Shape;12;p2"/>
          <p:cNvCxnSpPr/>
          <p:nvPr/>
        </p:nvCxnSpPr>
        <p:spPr>
          <a:xfrm>
            <a:off x="8680750" y="-35700"/>
            <a:ext cx="0" cy="52149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0" name="Shape 70"/>
        <p:cNvGrpSpPr/>
        <p:nvPr/>
      </p:nvGrpSpPr>
      <p:grpSpPr>
        <a:xfrm>
          <a:off x="0" y="0"/>
          <a:ext cx="0" cy="0"/>
          <a:chOff x="0" y="0"/>
          <a:chExt cx="0" cy="0"/>
        </a:xfrm>
      </p:grpSpPr>
      <p:sp>
        <p:nvSpPr>
          <p:cNvPr id="71" name="Google Shape;71;p11"/>
          <p:cNvSpPr txBox="1"/>
          <p:nvPr>
            <p:ph hasCustomPrompt="1" type="title"/>
          </p:nvPr>
        </p:nvSpPr>
        <p:spPr>
          <a:xfrm>
            <a:off x="3091725" y="1412738"/>
            <a:ext cx="5339100" cy="10893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2" name="Google Shape;72;p11"/>
          <p:cNvSpPr txBox="1"/>
          <p:nvPr>
            <p:ph idx="1" type="subTitle"/>
          </p:nvPr>
        </p:nvSpPr>
        <p:spPr>
          <a:xfrm>
            <a:off x="3091725" y="3233663"/>
            <a:ext cx="53391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73" name="Google Shape;73;p11"/>
          <p:cNvSpPr/>
          <p:nvPr/>
        </p:nvSpPr>
        <p:spPr>
          <a:xfrm>
            <a:off x="0" y="0"/>
            <a:ext cx="2660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 name="Google Shape;74;p11"/>
          <p:cNvCxnSpPr/>
          <p:nvPr/>
        </p:nvCxnSpPr>
        <p:spPr>
          <a:xfrm>
            <a:off x="8820525" y="-35700"/>
            <a:ext cx="0" cy="52149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75" name="Shape 7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76" name="Shape 76"/>
        <p:cNvGrpSpPr/>
        <p:nvPr/>
      </p:nvGrpSpPr>
      <p:grpSpPr>
        <a:xfrm>
          <a:off x="0" y="0"/>
          <a:ext cx="0" cy="0"/>
          <a:chOff x="0" y="0"/>
          <a:chExt cx="0" cy="0"/>
        </a:xfrm>
      </p:grpSpPr>
      <p:sp>
        <p:nvSpPr>
          <p:cNvPr id="77" name="Google Shape;77;p13"/>
          <p:cNvSpPr/>
          <p:nvPr/>
        </p:nvSpPr>
        <p:spPr>
          <a:xfrm>
            <a:off x="0" y="0"/>
            <a:ext cx="402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 name="Google Shape;78;p13"/>
          <p:cNvCxnSpPr/>
          <p:nvPr/>
        </p:nvCxnSpPr>
        <p:spPr>
          <a:xfrm>
            <a:off x="8430775" y="-35700"/>
            <a:ext cx="0" cy="5214900"/>
          </a:xfrm>
          <a:prstGeom prst="straightConnector1">
            <a:avLst/>
          </a:prstGeom>
          <a:noFill/>
          <a:ln cap="flat" cmpd="sng" w="9525">
            <a:solidFill>
              <a:schemeClr val="lt2"/>
            </a:solidFill>
            <a:prstDash val="solid"/>
            <a:round/>
            <a:headEnd len="med" w="med" type="none"/>
            <a:tailEnd len="med" w="med" type="none"/>
          </a:ln>
        </p:spPr>
      </p:cxnSp>
      <p:sp>
        <p:nvSpPr>
          <p:cNvPr id="79" name="Google Shape;79;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0" name="Google Shape;80;p13"/>
          <p:cNvSpPr txBox="1"/>
          <p:nvPr>
            <p:ph hasCustomPrompt="1" idx="2" type="title"/>
          </p:nvPr>
        </p:nvSpPr>
        <p:spPr>
          <a:xfrm>
            <a:off x="720000" y="1579950"/>
            <a:ext cx="7650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p:nvPr>
            <p:ph hasCustomPrompt="1" idx="3" type="title"/>
          </p:nvPr>
        </p:nvSpPr>
        <p:spPr>
          <a:xfrm>
            <a:off x="720000" y="2914288"/>
            <a:ext cx="7650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p:nvPr>
            <p:ph hasCustomPrompt="1" idx="4" type="title"/>
          </p:nvPr>
        </p:nvSpPr>
        <p:spPr>
          <a:xfrm>
            <a:off x="3371772" y="1579950"/>
            <a:ext cx="7650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p:nvPr>
            <p:ph hasCustomPrompt="1" idx="5" type="title"/>
          </p:nvPr>
        </p:nvSpPr>
        <p:spPr>
          <a:xfrm>
            <a:off x="3371772" y="2914288"/>
            <a:ext cx="7650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p:nvPr>
            <p:ph hasCustomPrompt="1" idx="6" type="title"/>
          </p:nvPr>
        </p:nvSpPr>
        <p:spPr>
          <a:xfrm>
            <a:off x="6023544" y="1579950"/>
            <a:ext cx="7650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p:nvPr>
            <p:ph hasCustomPrompt="1" idx="7" type="title"/>
          </p:nvPr>
        </p:nvSpPr>
        <p:spPr>
          <a:xfrm>
            <a:off x="6023544" y="2914288"/>
            <a:ext cx="7650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p:nvPr>
            <p:ph idx="1" type="subTitle"/>
          </p:nvPr>
        </p:nvSpPr>
        <p:spPr>
          <a:xfrm>
            <a:off x="720000" y="1978648"/>
            <a:ext cx="2400600" cy="51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None/>
              <a:defRPr sz="2000">
                <a:solidFill>
                  <a:schemeClr val="dk1"/>
                </a:solidFill>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p:txBody>
      </p:sp>
      <p:sp>
        <p:nvSpPr>
          <p:cNvPr id="87" name="Google Shape;87;p13"/>
          <p:cNvSpPr txBox="1"/>
          <p:nvPr>
            <p:ph idx="8" type="subTitle"/>
          </p:nvPr>
        </p:nvSpPr>
        <p:spPr>
          <a:xfrm>
            <a:off x="3371774" y="1978648"/>
            <a:ext cx="2400600" cy="51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None/>
              <a:defRPr sz="2000">
                <a:solidFill>
                  <a:schemeClr val="dk1"/>
                </a:solidFill>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p:txBody>
      </p:sp>
      <p:sp>
        <p:nvSpPr>
          <p:cNvPr id="88" name="Google Shape;88;p13"/>
          <p:cNvSpPr txBox="1"/>
          <p:nvPr>
            <p:ph idx="9" type="subTitle"/>
          </p:nvPr>
        </p:nvSpPr>
        <p:spPr>
          <a:xfrm>
            <a:off x="6023548" y="1978648"/>
            <a:ext cx="2400600" cy="51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None/>
              <a:defRPr sz="2000">
                <a:solidFill>
                  <a:schemeClr val="dk1"/>
                </a:solidFill>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p:txBody>
      </p:sp>
      <p:sp>
        <p:nvSpPr>
          <p:cNvPr id="89" name="Google Shape;89;p13"/>
          <p:cNvSpPr txBox="1"/>
          <p:nvPr>
            <p:ph idx="13" type="subTitle"/>
          </p:nvPr>
        </p:nvSpPr>
        <p:spPr>
          <a:xfrm>
            <a:off x="720000" y="3313049"/>
            <a:ext cx="2400600" cy="51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None/>
              <a:defRPr sz="2000">
                <a:solidFill>
                  <a:schemeClr val="dk1"/>
                </a:solidFill>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p:txBody>
      </p:sp>
      <p:sp>
        <p:nvSpPr>
          <p:cNvPr id="90" name="Google Shape;90;p13"/>
          <p:cNvSpPr txBox="1"/>
          <p:nvPr>
            <p:ph idx="14" type="subTitle"/>
          </p:nvPr>
        </p:nvSpPr>
        <p:spPr>
          <a:xfrm>
            <a:off x="3371774" y="3313049"/>
            <a:ext cx="2400600" cy="51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None/>
              <a:defRPr sz="2000">
                <a:solidFill>
                  <a:schemeClr val="dk1"/>
                </a:solidFill>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p:txBody>
      </p:sp>
      <p:sp>
        <p:nvSpPr>
          <p:cNvPr id="91" name="Google Shape;91;p13"/>
          <p:cNvSpPr txBox="1"/>
          <p:nvPr>
            <p:ph idx="15" type="subTitle"/>
          </p:nvPr>
        </p:nvSpPr>
        <p:spPr>
          <a:xfrm>
            <a:off x="6023548" y="3313049"/>
            <a:ext cx="2400600" cy="51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None/>
              <a:defRPr sz="2000">
                <a:solidFill>
                  <a:schemeClr val="dk1"/>
                </a:solidFill>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p:txBody>
      </p:sp>
      <p:grpSp>
        <p:nvGrpSpPr>
          <p:cNvPr id="92" name="Google Shape;92;p13"/>
          <p:cNvGrpSpPr/>
          <p:nvPr/>
        </p:nvGrpSpPr>
        <p:grpSpPr>
          <a:xfrm>
            <a:off x="720000" y="4854300"/>
            <a:ext cx="8536500" cy="0"/>
            <a:chOff x="2220050" y="1547100"/>
            <a:chExt cx="8536500" cy="0"/>
          </a:xfrm>
        </p:grpSpPr>
        <p:cxnSp>
          <p:nvCxnSpPr>
            <p:cNvPr id="93" name="Google Shape;93;p13"/>
            <p:cNvCxnSpPr/>
            <p:nvPr/>
          </p:nvCxnSpPr>
          <p:spPr>
            <a:xfrm>
              <a:off x="2220050" y="1547100"/>
              <a:ext cx="464400" cy="0"/>
            </a:xfrm>
            <a:prstGeom prst="straightConnector1">
              <a:avLst/>
            </a:prstGeom>
            <a:noFill/>
            <a:ln cap="flat" cmpd="sng" w="114300">
              <a:solidFill>
                <a:schemeClr val="dk1"/>
              </a:solidFill>
              <a:prstDash val="solid"/>
              <a:round/>
              <a:headEnd len="med" w="med" type="none"/>
              <a:tailEnd len="med" w="med" type="none"/>
            </a:ln>
          </p:spPr>
        </p:cxnSp>
        <p:cxnSp>
          <p:nvCxnSpPr>
            <p:cNvPr id="94" name="Google Shape;94;p13"/>
            <p:cNvCxnSpPr/>
            <p:nvPr/>
          </p:nvCxnSpPr>
          <p:spPr>
            <a:xfrm>
              <a:off x="2684450" y="1547100"/>
              <a:ext cx="80721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95" name="Shape 95"/>
        <p:cNvGrpSpPr/>
        <p:nvPr/>
      </p:nvGrpSpPr>
      <p:grpSpPr>
        <a:xfrm>
          <a:off x="0" y="0"/>
          <a:ext cx="0" cy="0"/>
          <a:chOff x="0" y="0"/>
          <a:chExt cx="0" cy="0"/>
        </a:xfrm>
      </p:grpSpPr>
      <p:sp>
        <p:nvSpPr>
          <p:cNvPr id="96" name="Google Shape;96;p14"/>
          <p:cNvSpPr/>
          <p:nvPr/>
        </p:nvSpPr>
        <p:spPr>
          <a:xfrm>
            <a:off x="0" y="0"/>
            <a:ext cx="402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98" name="Google Shape;98;p14"/>
          <p:cNvCxnSpPr/>
          <p:nvPr/>
        </p:nvCxnSpPr>
        <p:spPr>
          <a:xfrm>
            <a:off x="8783850" y="-35700"/>
            <a:ext cx="0" cy="5214900"/>
          </a:xfrm>
          <a:prstGeom prst="straightConnector1">
            <a:avLst/>
          </a:prstGeom>
          <a:noFill/>
          <a:ln cap="flat" cmpd="sng" w="9525">
            <a:solidFill>
              <a:schemeClr val="lt2"/>
            </a:solidFill>
            <a:prstDash val="solid"/>
            <a:round/>
            <a:headEnd len="med" w="med" type="none"/>
            <a:tailEnd len="med" w="med" type="none"/>
          </a:ln>
        </p:spPr>
      </p:cxnSp>
      <p:grpSp>
        <p:nvGrpSpPr>
          <p:cNvPr id="99" name="Google Shape;99;p14"/>
          <p:cNvGrpSpPr/>
          <p:nvPr/>
        </p:nvGrpSpPr>
        <p:grpSpPr>
          <a:xfrm>
            <a:off x="1501085" y="4854300"/>
            <a:ext cx="7698000" cy="0"/>
            <a:chOff x="2220050" y="1547100"/>
            <a:chExt cx="7698000" cy="0"/>
          </a:xfrm>
        </p:grpSpPr>
        <p:cxnSp>
          <p:nvCxnSpPr>
            <p:cNvPr id="100" name="Google Shape;100;p14"/>
            <p:cNvCxnSpPr/>
            <p:nvPr/>
          </p:nvCxnSpPr>
          <p:spPr>
            <a:xfrm>
              <a:off x="2220050" y="1547100"/>
              <a:ext cx="464400" cy="0"/>
            </a:xfrm>
            <a:prstGeom prst="straightConnector1">
              <a:avLst/>
            </a:prstGeom>
            <a:noFill/>
            <a:ln cap="flat" cmpd="sng" w="114300">
              <a:solidFill>
                <a:schemeClr val="dk1"/>
              </a:solidFill>
              <a:prstDash val="solid"/>
              <a:round/>
              <a:headEnd len="med" w="med" type="none"/>
              <a:tailEnd len="med" w="med" type="none"/>
            </a:ln>
          </p:spPr>
        </p:cxnSp>
        <p:cxnSp>
          <p:nvCxnSpPr>
            <p:cNvPr id="101" name="Google Shape;101;p14"/>
            <p:cNvCxnSpPr/>
            <p:nvPr/>
          </p:nvCxnSpPr>
          <p:spPr>
            <a:xfrm>
              <a:off x="2684450" y="1547100"/>
              <a:ext cx="72336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_1">
    <p:spTree>
      <p:nvGrpSpPr>
        <p:cNvPr id="102" name="Shape 102"/>
        <p:cNvGrpSpPr/>
        <p:nvPr/>
      </p:nvGrpSpPr>
      <p:grpSpPr>
        <a:xfrm>
          <a:off x="0" y="0"/>
          <a:ext cx="0" cy="0"/>
          <a:chOff x="0" y="0"/>
          <a:chExt cx="0" cy="0"/>
        </a:xfrm>
      </p:grpSpPr>
      <p:sp>
        <p:nvSpPr>
          <p:cNvPr id="103" name="Google Shape;103;p15"/>
          <p:cNvSpPr/>
          <p:nvPr>
            <p:ph idx="2" type="pic"/>
          </p:nvPr>
        </p:nvSpPr>
        <p:spPr>
          <a:xfrm>
            <a:off x="1377525" y="0"/>
            <a:ext cx="3802500" cy="3033900"/>
          </a:xfrm>
          <a:prstGeom prst="rect">
            <a:avLst/>
          </a:prstGeom>
          <a:noFill/>
          <a:ln>
            <a:noFill/>
          </a:ln>
        </p:spPr>
      </p:sp>
      <p:sp>
        <p:nvSpPr>
          <p:cNvPr id="104" name="Google Shape;104;p15"/>
          <p:cNvSpPr/>
          <p:nvPr>
            <p:ph idx="3" type="pic"/>
          </p:nvPr>
        </p:nvSpPr>
        <p:spPr>
          <a:xfrm>
            <a:off x="5516825" y="-23825"/>
            <a:ext cx="3643800" cy="5167200"/>
          </a:xfrm>
          <a:prstGeom prst="rect">
            <a:avLst/>
          </a:prstGeom>
          <a:noFill/>
          <a:ln>
            <a:noFill/>
          </a:ln>
        </p:spPr>
      </p:sp>
      <p:sp>
        <p:nvSpPr>
          <p:cNvPr id="105" name="Google Shape;105;p15"/>
          <p:cNvSpPr/>
          <p:nvPr/>
        </p:nvSpPr>
        <p:spPr>
          <a:xfrm>
            <a:off x="0" y="0"/>
            <a:ext cx="1040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5"/>
          <p:cNvCxnSpPr/>
          <p:nvPr/>
        </p:nvCxnSpPr>
        <p:spPr>
          <a:xfrm>
            <a:off x="8805525" y="-35700"/>
            <a:ext cx="0" cy="5214900"/>
          </a:xfrm>
          <a:prstGeom prst="straightConnector1">
            <a:avLst/>
          </a:prstGeom>
          <a:noFill/>
          <a:ln cap="flat" cmpd="sng" w="9525">
            <a:solidFill>
              <a:schemeClr val="lt2"/>
            </a:solidFill>
            <a:prstDash val="solid"/>
            <a:round/>
            <a:headEnd len="med" w="med" type="none"/>
            <a:tailEnd len="med" w="med" type="none"/>
          </a:ln>
        </p:spPr>
      </p:cxnSp>
      <p:sp>
        <p:nvSpPr>
          <p:cNvPr id="107" name="Google Shape;107;p15"/>
          <p:cNvSpPr txBox="1"/>
          <p:nvPr>
            <p:ph type="title"/>
          </p:nvPr>
        </p:nvSpPr>
        <p:spPr>
          <a:xfrm>
            <a:off x="1377513" y="3108350"/>
            <a:ext cx="3802500" cy="6288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8" name="Google Shape;108;p15"/>
          <p:cNvSpPr txBox="1"/>
          <p:nvPr>
            <p:ph idx="1" type="subTitle"/>
          </p:nvPr>
        </p:nvSpPr>
        <p:spPr>
          <a:xfrm>
            <a:off x="1377513" y="3679400"/>
            <a:ext cx="3802500" cy="924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
    <p:spTree>
      <p:nvGrpSpPr>
        <p:cNvPr id="109" name="Shape 109"/>
        <p:cNvGrpSpPr/>
        <p:nvPr/>
      </p:nvGrpSpPr>
      <p:grpSpPr>
        <a:xfrm>
          <a:off x="0" y="0"/>
          <a:ext cx="0" cy="0"/>
          <a:chOff x="0" y="0"/>
          <a:chExt cx="0" cy="0"/>
        </a:xfrm>
      </p:grpSpPr>
      <p:sp>
        <p:nvSpPr>
          <p:cNvPr id="110" name="Google Shape;110;p16"/>
          <p:cNvSpPr txBox="1"/>
          <p:nvPr>
            <p:ph type="title"/>
          </p:nvPr>
        </p:nvSpPr>
        <p:spPr>
          <a:xfrm>
            <a:off x="6071025" y="539500"/>
            <a:ext cx="2359800" cy="1146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1" name="Google Shape;111;p16"/>
          <p:cNvSpPr txBox="1"/>
          <p:nvPr>
            <p:ph idx="1" type="subTitle"/>
          </p:nvPr>
        </p:nvSpPr>
        <p:spPr>
          <a:xfrm>
            <a:off x="6071025" y="1570750"/>
            <a:ext cx="2359800" cy="102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12" name="Google Shape;112;p16"/>
          <p:cNvSpPr/>
          <p:nvPr>
            <p:ph idx="2" type="pic"/>
          </p:nvPr>
        </p:nvSpPr>
        <p:spPr>
          <a:xfrm>
            <a:off x="0" y="0"/>
            <a:ext cx="3428100" cy="5143500"/>
          </a:xfrm>
          <a:prstGeom prst="rect">
            <a:avLst/>
          </a:prstGeom>
          <a:noFill/>
          <a:ln>
            <a:noFill/>
          </a:ln>
        </p:spPr>
      </p:sp>
      <p:sp>
        <p:nvSpPr>
          <p:cNvPr id="113" name="Google Shape;113;p16"/>
          <p:cNvSpPr/>
          <p:nvPr>
            <p:ph idx="3" type="pic"/>
          </p:nvPr>
        </p:nvSpPr>
        <p:spPr>
          <a:xfrm>
            <a:off x="3690500" y="3066625"/>
            <a:ext cx="4705500" cy="2076900"/>
          </a:xfrm>
          <a:prstGeom prst="rect">
            <a:avLst/>
          </a:prstGeom>
          <a:noFill/>
          <a:ln>
            <a:noFill/>
          </a:ln>
        </p:spPr>
      </p:sp>
      <p:sp>
        <p:nvSpPr>
          <p:cNvPr id="114" name="Google Shape;114;p16"/>
          <p:cNvSpPr/>
          <p:nvPr>
            <p:ph idx="4" type="pic"/>
          </p:nvPr>
        </p:nvSpPr>
        <p:spPr>
          <a:xfrm>
            <a:off x="3690375" y="0"/>
            <a:ext cx="2285700" cy="2826300"/>
          </a:xfrm>
          <a:prstGeom prst="rect">
            <a:avLst/>
          </a:prstGeom>
          <a:noFill/>
          <a:ln>
            <a:noFill/>
          </a:ln>
        </p:spPr>
      </p:sp>
      <p:sp>
        <p:nvSpPr>
          <p:cNvPr id="115" name="Google Shape;115;p16"/>
          <p:cNvSpPr/>
          <p:nvPr/>
        </p:nvSpPr>
        <p:spPr>
          <a:xfrm>
            <a:off x="8947250" y="0"/>
            <a:ext cx="1968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6"/>
          <p:cNvCxnSpPr/>
          <p:nvPr/>
        </p:nvCxnSpPr>
        <p:spPr>
          <a:xfrm>
            <a:off x="414894" y="-35700"/>
            <a:ext cx="0" cy="52149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0_1">
    <p:spTree>
      <p:nvGrpSpPr>
        <p:cNvPr id="117" name="Shape 117"/>
        <p:cNvGrpSpPr/>
        <p:nvPr/>
      </p:nvGrpSpPr>
      <p:grpSpPr>
        <a:xfrm>
          <a:off x="0" y="0"/>
          <a:ext cx="0" cy="0"/>
          <a:chOff x="0" y="0"/>
          <a:chExt cx="0" cy="0"/>
        </a:xfrm>
      </p:grpSpPr>
      <p:sp>
        <p:nvSpPr>
          <p:cNvPr id="118" name="Google Shape;118;p17"/>
          <p:cNvSpPr txBox="1"/>
          <p:nvPr>
            <p:ph type="title"/>
          </p:nvPr>
        </p:nvSpPr>
        <p:spPr>
          <a:xfrm>
            <a:off x="713250" y="445025"/>
            <a:ext cx="4635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9" name="Google Shape;119;p17"/>
          <p:cNvSpPr txBox="1"/>
          <p:nvPr>
            <p:ph idx="1" type="body"/>
          </p:nvPr>
        </p:nvSpPr>
        <p:spPr>
          <a:xfrm>
            <a:off x="713250" y="1257575"/>
            <a:ext cx="7717500" cy="27597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120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
        <p:nvSpPr>
          <p:cNvPr id="120" name="Google Shape;120;p17"/>
          <p:cNvSpPr/>
          <p:nvPr/>
        </p:nvSpPr>
        <p:spPr>
          <a:xfrm>
            <a:off x="0" y="0"/>
            <a:ext cx="5904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1" name="Google Shape;121;p17"/>
          <p:cNvCxnSpPr/>
          <p:nvPr/>
        </p:nvCxnSpPr>
        <p:spPr>
          <a:xfrm>
            <a:off x="8735575" y="-35700"/>
            <a:ext cx="0" cy="5214900"/>
          </a:xfrm>
          <a:prstGeom prst="straightConnector1">
            <a:avLst/>
          </a:prstGeom>
          <a:noFill/>
          <a:ln cap="flat" cmpd="sng" w="9525">
            <a:solidFill>
              <a:schemeClr val="lt2"/>
            </a:solidFill>
            <a:prstDash val="solid"/>
            <a:round/>
            <a:headEnd len="med" w="med" type="none"/>
            <a:tailEnd len="med" w="med" type="none"/>
          </a:ln>
        </p:spPr>
      </p:cxnSp>
      <p:grpSp>
        <p:nvGrpSpPr>
          <p:cNvPr id="122" name="Google Shape;122;p17"/>
          <p:cNvGrpSpPr/>
          <p:nvPr/>
        </p:nvGrpSpPr>
        <p:grpSpPr>
          <a:xfrm>
            <a:off x="3886675" y="4976075"/>
            <a:ext cx="5341800" cy="0"/>
            <a:chOff x="2220050" y="1547100"/>
            <a:chExt cx="5341800" cy="0"/>
          </a:xfrm>
        </p:grpSpPr>
        <p:cxnSp>
          <p:nvCxnSpPr>
            <p:cNvPr id="123" name="Google Shape;123;p17"/>
            <p:cNvCxnSpPr/>
            <p:nvPr/>
          </p:nvCxnSpPr>
          <p:spPr>
            <a:xfrm>
              <a:off x="2220050" y="1547100"/>
              <a:ext cx="464400" cy="0"/>
            </a:xfrm>
            <a:prstGeom prst="straightConnector1">
              <a:avLst/>
            </a:prstGeom>
            <a:noFill/>
            <a:ln cap="flat" cmpd="sng" w="114300">
              <a:solidFill>
                <a:schemeClr val="dk1"/>
              </a:solidFill>
              <a:prstDash val="solid"/>
              <a:round/>
              <a:headEnd len="med" w="med" type="none"/>
              <a:tailEnd len="med" w="med" type="none"/>
            </a:ln>
          </p:spPr>
        </p:cxnSp>
        <p:cxnSp>
          <p:nvCxnSpPr>
            <p:cNvPr id="124" name="Google Shape;124;p17"/>
            <p:cNvCxnSpPr/>
            <p:nvPr/>
          </p:nvCxnSpPr>
          <p:spPr>
            <a:xfrm>
              <a:off x="2684450" y="1547100"/>
              <a:ext cx="48774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0_1_1">
    <p:spTree>
      <p:nvGrpSpPr>
        <p:cNvPr id="125" name="Shape 125"/>
        <p:cNvGrpSpPr/>
        <p:nvPr/>
      </p:nvGrpSpPr>
      <p:grpSpPr>
        <a:xfrm>
          <a:off x="0" y="0"/>
          <a:ext cx="0" cy="0"/>
          <a:chOff x="0" y="0"/>
          <a:chExt cx="0" cy="0"/>
        </a:xfrm>
      </p:grpSpPr>
      <p:sp>
        <p:nvSpPr>
          <p:cNvPr id="126" name="Google Shape;126;p18"/>
          <p:cNvSpPr txBox="1"/>
          <p:nvPr>
            <p:ph type="title"/>
          </p:nvPr>
        </p:nvSpPr>
        <p:spPr>
          <a:xfrm>
            <a:off x="713250"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7" name="Google Shape;127;p18"/>
          <p:cNvSpPr txBox="1"/>
          <p:nvPr>
            <p:ph idx="1" type="body"/>
          </p:nvPr>
        </p:nvSpPr>
        <p:spPr>
          <a:xfrm>
            <a:off x="713250" y="1017725"/>
            <a:ext cx="7717500" cy="3783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120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
        <p:nvSpPr>
          <p:cNvPr id="128" name="Google Shape;128;p18"/>
          <p:cNvSpPr/>
          <p:nvPr/>
        </p:nvSpPr>
        <p:spPr>
          <a:xfrm>
            <a:off x="0" y="0"/>
            <a:ext cx="1875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8"/>
          <p:cNvCxnSpPr/>
          <p:nvPr/>
        </p:nvCxnSpPr>
        <p:spPr>
          <a:xfrm>
            <a:off x="8267125" y="-35700"/>
            <a:ext cx="0" cy="5214900"/>
          </a:xfrm>
          <a:prstGeom prst="straightConnector1">
            <a:avLst/>
          </a:prstGeom>
          <a:noFill/>
          <a:ln cap="flat" cmpd="sng" w="9525">
            <a:solidFill>
              <a:schemeClr val="lt2"/>
            </a:solidFill>
            <a:prstDash val="solid"/>
            <a:round/>
            <a:headEnd len="med" w="med" type="none"/>
            <a:tailEnd len="med" w="med" type="none"/>
          </a:ln>
        </p:spPr>
      </p:cxnSp>
      <p:grpSp>
        <p:nvGrpSpPr>
          <p:cNvPr id="130" name="Google Shape;130;p18"/>
          <p:cNvGrpSpPr/>
          <p:nvPr/>
        </p:nvGrpSpPr>
        <p:grpSpPr>
          <a:xfrm>
            <a:off x="448300" y="4854275"/>
            <a:ext cx="8817600" cy="0"/>
            <a:chOff x="2220050" y="1547100"/>
            <a:chExt cx="8817600" cy="0"/>
          </a:xfrm>
        </p:grpSpPr>
        <p:cxnSp>
          <p:nvCxnSpPr>
            <p:cNvPr id="131" name="Google Shape;131;p18"/>
            <p:cNvCxnSpPr/>
            <p:nvPr/>
          </p:nvCxnSpPr>
          <p:spPr>
            <a:xfrm>
              <a:off x="2220050" y="1547100"/>
              <a:ext cx="464400" cy="0"/>
            </a:xfrm>
            <a:prstGeom prst="straightConnector1">
              <a:avLst/>
            </a:prstGeom>
            <a:noFill/>
            <a:ln cap="flat" cmpd="sng" w="114300">
              <a:solidFill>
                <a:schemeClr val="dk1"/>
              </a:solidFill>
              <a:prstDash val="solid"/>
              <a:round/>
              <a:headEnd len="med" w="med" type="none"/>
              <a:tailEnd len="med" w="med" type="none"/>
            </a:ln>
          </p:spPr>
        </p:cxnSp>
        <p:cxnSp>
          <p:nvCxnSpPr>
            <p:cNvPr id="132" name="Google Shape;132;p18"/>
            <p:cNvCxnSpPr/>
            <p:nvPr/>
          </p:nvCxnSpPr>
          <p:spPr>
            <a:xfrm>
              <a:off x="2684450" y="1547100"/>
              <a:ext cx="83532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33" name="Shape 133"/>
        <p:cNvGrpSpPr/>
        <p:nvPr/>
      </p:nvGrpSpPr>
      <p:grpSpPr>
        <a:xfrm>
          <a:off x="0" y="0"/>
          <a:ext cx="0" cy="0"/>
          <a:chOff x="0" y="0"/>
          <a:chExt cx="0" cy="0"/>
        </a:xfrm>
      </p:grpSpPr>
      <p:sp>
        <p:nvSpPr>
          <p:cNvPr id="134" name="Google Shape;134;p19"/>
          <p:cNvSpPr/>
          <p:nvPr/>
        </p:nvSpPr>
        <p:spPr>
          <a:xfrm>
            <a:off x="0" y="0"/>
            <a:ext cx="1686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5" name="Google Shape;135;p19"/>
          <p:cNvCxnSpPr/>
          <p:nvPr/>
        </p:nvCxnSpPr>
        <p:spPr>
          <a:xfrm>
            <a:off x="8909350" y="-35700"/>
            <a:ext cx="0" cy="5214900"/>
          </a:xfrm>
          <a:prstGeom prst="straightConnector1">
            <a:avLst/>
          </a:prstGeom>
          <a:noFill/>
          <a:ln cap="flat" cmpd="sng" w="9525">
            <a:solidFill>
              <a:schemeClr val="lt2"/>
            </a:solidFill>
            <a:prstDash val="solid"/>
            <a:round/>
            <a:headEnd len="med" w="med" type="none"/>
            <a:tailEnd len="med" w="med" type="none"/>
          </a:ln>
        </p:spPr>
      </p:cxnSp>
      <p:sp>
        <p:nvSpPr>
          <p:cNvPr id="136" name="Google Shape;136;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7" name="Google Shape;137;p19"/>
          <p:cNvSpPr txBox="1"/>
          <p:nvPr>
            <p:ph idx="1" type="subTitle"/>
          </p:nvPr>
        </p:nvSpPr>
        <p:spPr>
          <a:xfrm>
            <a:off x="720000" y="2275025"/>
            <a:ext cx="2531100" cy="123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38" name="Google Shape;138;p19"/>
          <p:cNvSpPr txBox="1"/>
          <p:nvPr>
            <p:ph idx="2" type="subTitle"/>
          </p:nvPr>
        </p:nvSpPr>
        <p:spPr>
          <a:xfrm>
            <a:off x="3306477" y="2275025"/>
            <a:ext cx="2531100" cy="123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39" name="Google Shape;139;p19"/>
          <p:cNvSpPr txBox="1"/>
          <p:nvPr>
            <p:ph idx="3" type="subTitle"/>
          </p:nvPr>
        </p:nvSpPr>
        <p:spPr>
          <a:xfrm>
            <a:off x="5892953" y="2275026"/>
            <a:ext cx="2531100" cy="123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40" name="Google Shape;140;p19"/>
          <p:cNvSpPr txBox="1"/>
          <p:nvPr>
            <p:ph idx="4" type="subTitle"/>
          </p:nvPr>
        </p:nvSpPr>
        <p:spPr>
          <a:xfrm>
            <a:off x="720000" y="1450250"/>
            <a:ext cx="2531100" cy="807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sz="2000">
                <a:solidFill>
                  <a:schemeClr val="dk1"/>
                </a:solidFill>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41" name="Google Shape;141;p19"/>
          <p:cNvSpPr txBox="1"/>
          <p:nvPr>
            <p:ph idx="5" type="subTitle"/>
          </p:nvPr>
        </p:nvSpPr>
        <p:spPr>
          <a:xfrm>
            <a:off x="3306484" y="1450250"/>
            <a:ext cx="2531100" cy="807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sz="2000">
                <a:solidFill>
                  <a:schemeClr val="dk1"/>
                </a:solidFill>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42" name="Google Shape;142;p19"/>
          <p:cNvSpPr txBox="1"/>
          <p:nvPr>
            <p:ph idx="6" type="subTitle"/>
          </p:nvPr>
        </p:nvSpPr>
        <p:spPr>
          <a:xfrm>
            <a:off x="5892959" y="1450250"/>
            <a:ext cx="2531100" cy="807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sz="2000">
                <a:solidFill>
                  <a:schemeClr val="dk1"/>
                </a:solidFill>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43" name="Shape 143"/>
        <p:cNvGrpSpPr/>
        <p:nvPr/>
      </p:nvGrpSpPr>
      <p:grpSpPr>
        <a:xfrm>
          <a:off x="0" y="0"/>
          <a:ext cx="0" cy="0"/>
          <a:chOff x="0" y="0"/>
          <a:chExt cx="0" cy="0"/>
        </a:xfrm>
      </p:grpSpPr>
      <p:sp>
        <p:nvSpPr>
          <p:cNvPr id="144" name="Google Shape;144;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5" name="Google Shape;145;p20"/>
          <p:cNvSpPr txBox="1"/>
          <p:nvPr>
            <p:ph idx="1" type="subTitle"/>
          </p:nvPr>
        </p:nvSpPr>
        <p:spPr>
          <a:xfrm>
            <a:off x="726701" y="1701834"/>
            <a:ext cx="3649500" cy="108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46" name="Google Shape;146;p20"/>
          <p:cNvSpPr txBox="1"/>
          <p:nvPr>
            <p:ph idx="2" type="subTitle"/>
          </p:nvPr>
        </p:nvSpPr>
        <p:spPr>
          <a:xfrm>
            <a:off x="4781130" y="1701834"/>
            <a:ext cx="3649500" cy="108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47" name="Google Shape;147;p20"/>
          <p:cNvSpPr txBox="1"/>
          <p:nvPr>
            <p:ph idx="3" type="subTitle"/>
          </p:nvPr>
        </p:nvSpPr>
        <p:spPr>
          <a:xfrm>
            <a:off x="726701" y="3390025"/>
            <a:ext cx="3649500" cy="108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48" name="Google Shape;148;p20"/>
          <p:cNvSpPr txBox="1"/>
          <p:nvPr>
            <p:ph idx="4" type="subTitle"/>
          </p:nvPr>
        </p:nvSpPr>
        <p:spPr>
          <a:xfrm>
            <a:off x="4781129" y="3390023"/>
            <a:ext cx="3649500" cy="108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49" name="Google Shape;149;p20"/>
          <p:cNvSpPr txBox="1"/>
          <p:nvPr>
            <p:ph idx="5" type="subTitle"/>
          </p:nvPr>
        </p:nvSpPr>
        <p:spPr>
          <a:xfrm>
            <a:off x="726700" y="1321075"/>
            <a:ext cx="36495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sz="2000">
                <a:solidFill>
                  <a:schemeClr val="dk1"/>
                </a:solidFill>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50" name="Google Shape;150;p20"/>
          <p:cNvSpPr txBox="1"/>
          <p:nvPr>
            <p:ph idx="6" type="subTitle"/>
          </p:nvPr>
        </p:nvSpPr>
        <p:spPr>
          <a:xfrm>
            <a:off x="726700" y="3009341"/>
            <a:ext cx="36495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sz="2000">
                <a:solidFill>
                  <a:schemeClr val="dk1"/>
                </a:solidFill>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51" name="Google Shape;151;p20"/>
          <p:cNvSpPr txBox="1"/>
          <p:nvPr>
            <p:ph idx="7" type="subTitle"/>
          </p:nvPr>
        </p:nvSpPr>
        <p:spPr>
          <a:xfrm>
            <a:off x="4781096" y="1321075"/>
            <a:ext cx="36495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sz="2000">
                <a:solidFill>
                  <a:schemeClr val="dk1"/>
                </a:solidFill>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52" name="Google Shape;152;p20"/>
          <p:cNvSpPr txBox="1"/>
          <p:nvPr>
            <p:ph idx="8" type="subTitle"/>
          </p:nvPr>
        </p:nvSpPr>
        <p:spPr>
          <a:xfrm>
            <a:off x="4781097" y="3009334"/>
            <a:ext cx="36495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sz="2000">
                <a:solidFill>
                  <a:schemeClr val="dk1"/>
                </a:solidFill>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53" name="Google Shape;153;p20"/>
          <p:cNvSpPr/>
          <p:nvPr/>
        </p:nvSpPr>
        <p:spPr>
          <a:xfrm>
            <a:off x="0" y="0"/>
            <a:ext cx="449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4" name="Google Shape;154;p20"/>
          <p:cNvCxnSpPr/>
          <p:nvPr/>
        </p:nvCxnSpPr>
        <p:spPr>
          <a:xfrm>
            <a:off x="8576925" y="-35700"/>
            <a:ext cx="0" cy="5214900"/>
          </a:xfrm>
          <a:prstGeom prst="straightConnector1">
            <a:avLst/>
          </a:prstGeom>
          <a:noFill/>
          <a:ln cap="flat" cmpd="sng" w="9525">
            <a:solidFill>
              <a:schemeClr val="lt2"/>
            </a:solidFill>
            <a:prstDash val="solid"/>
            <a:round/>
            <a:headEnd len="med" w="med" type="none"/>
            <a:tailEnd len="med" w="med" type="none"/>
          </a:ln>
        </p:spPr>
      </p:cxnSp>
      <p:grpSp>
        <p:nvGrpSpPr>
          <p:cNvPr id="155" name="Google Shape;155;p20"/>
          <p:cNvGrpSpPr/>
          <p:nvPr/>
        </p:nvGrpSpPr>
        <p:grpSpPr>
          <a:xfrm>
            <a:off x="2819875" y="4823675"/>
            <a:ext cx="6333600" cy="0"/>
            <a:chOff x="2220050" y="1547100"/>
            <a:chExt cx="6333600" cy="0"/>
          </a:xfrm>
        </p:grpSpPr>
        <p:cxnSp>
          <p:nvCxnSpPr>
            <p:cNvPr id="156" name="Google Shape;156;p20"/>
            <p:cNvCxnSpPr/>
            <p:nvPr/>
          </p:nvCxnSpPr>
          <p:spPr>
            <a:xfrm>
              <a:off x="2220050" y="1547100"/>
              <a:ext cx="464400" cy="0"/>
            </a:xfrm>
            <a:prstGeom prst="straightConnector1">
              <a:avLst/>
            </a:prstGeom>
            <a:noFill/>
            <a:ln cap="flat" cmpd="sng" w="114300">
              <a:solidFill>
                <a:schemeClr val="dk1"/>
              </a:solidFill>
              <a:prstDash val="solid"/>
              <a:round/>
              <a:headEnd len="med" w="med" type="none"/>
              <a:tailEnd len="med" w="med" type="none"/>
            </a:ln>
          </p:spPr>
        </p:cxnSp>
        <p:cxnSp>
          <p:nvCxnSpPr>
            <p:cNvPr id="157" name="Google Shape;157;p20"/>
            <p:cNvCxnSpPr/>
            <p:nvPr/>
          </p:nvCxnSpPr>
          <p:spPr>
            <a:xfrm>
              <a:off x="2684450" y="1547100"/>
              <a:ext cx="58692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p:nvPr/>
        </p:nvSpPr>
        <p:spPr>
          <a:xfrm>
            <a:off x="5911750" y="0"/>
            <a:ext cx="32322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 name="Google Shape;15;p3"/>
          <p:cNvCxnSpPr/>
          <p:nvPr/>
        </p:nvCxnSpPr>
        <p:spPr>
          <a:xfrm>
            <a:off x="712819" y="-35700"/>
            <a:ext cx="0" cy="5214900"/>
          </a:xfrm>
          <a:prstGeom prst="straightConnector1">
            <a:avLst/>
          </a:prstGeom>
          <a:noFill/>
          <a:ln cap="flat" cmpd="sng" w="9525">
            <a:solidFill>
              <a:schemeClr val="lt2"/>
            </a:solidFill>
            <a:prstDash val="solid"/>
            <a:round/>
            <a:headEnd len="med" w="med" type="none"/>
            <a:tailEnd len="med" w="med" type="none"/>
          </a:ln>
        </p:spPr>
      </p:cxnSp>
      <p:sp>
        <p:nvSpPr>
          <p:cNvPr id="16" name="Google Shape;16;p3"/>
          <p:cNvSpPr txBox="1"/>
          <p:nvPr>
            <p:ph type="title"/>
          </p:nvPr>
        </p:nvSpPr>
        <p:spPr>
          <a:xfrm>
            <a:off x="1500200" y="2699650"/>
            <a:ext cx="3362100" cy="8418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hasCustomPrompt="1" idx="2" type="title"/>
          </p:nvPr>
        </p:nvSpPr>
        <p:spPr>
          <a:xfrm>
            <a:off x="1500200" y="1602050"/>
            <a:ext cx="1288800" cy="8418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60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58" name="Shape 158"/>
        <p:cNvGrpSpPr/>
        <p:nvPr/>
      </p:nvGrpSpPr>
      <p:grpSpPr>
        <a:xfrm>
          <a:off x="0" y="0"/>
          <a:ext cx="0" cy="0"/>
          <a:chOff x="0" y="0"/>
          <a:chExt cx="0" cy="0"/>
        </a:xfrm>
      </p:grpSpPr>
      <p:sp>
        <p:nvSpPr>
          <p:cNvPr id="159" name="Google Shape;159;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0" name="Google Shape;160;p21"/>
          <p:cNvSpPr txBox="1"/>
          <p:nvPr>
            <p:ph idx="1" type="subTitle"/>
          </p:nvPr>
        </p:nvSpPr>
        <p:spPr>
          <a:xfrm>
            <a:off x="712900" y="1710154"/>
            <a:ext cx="2505900" cy="105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61" name="Google Shape;161;p21"/>
          <p:cNvSpPr txBox="1"/>
          <p:nvPr>
            <p:ph idx="2" type="subTitle"/>
          </p:nvPr>
        </p:nvSpPr>
        <p:spPr>
          <a:xfrm>
            <a:off x="3262909" y="1710164"/>
            <a:ext cx="2617800" cy="105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62" name="Google Shape;162;p21"/>
          <p:cNvSpPr txBox="1"/>
          <p:nvPr>
            <p:ph idx="3" type="subTitle"/>
          </p:nvPr>
        </p:nvSpPr>
        <p:spPr>
          <a:xfrm>
            <a:off x="712900" y="3539851"/>
            <a:ext cx="2505900" cy="105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63" name="Google Shape;163;p21"/>
          <p:cNvSpPr txBox="1"/>
          <p:nvPr>
            <p:ph idx="4" type="subTitle"/>
          </p:nvPr>
        </p:nvSpPr>
        <p:spPr>
          <a:xfrm>
            <a:off x="3262918" y="3539853"/>
            <a:ext cx="2617800" cy="105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64" name="Google Shape;164;p21"/>
          <p:cNvSpPr txBox="1"/>
          <p:nvPr>
            <p:ph idx="5" type="subTitle"/>
          </p:nvPr>
        </p:nvSpPr>
        <p:spPr>
          <a:xfrm>
            <a:off x="5924954" y="1710160"/>
            <a:ext cx="2505900" cy="105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65" name="Google Shape;165;p21"/>
          <p:cNvSpPr txBox="1"/>
          <p:nvPr>
            <p:ph idx="6" type="subTitle"/>
          </p:nvPr>
        </p:nvSpPr>
        <p:spPr>
          <a:xfrm>
            <a:off x="5924973" y="3539851"/>
            <a:ext cx="2505900" cy="105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66" name="Google Shape;166;p21"/>
          <p:cNvSpPr txBox="1"/>
          <p:nvPr>
            <p:ph idx="7" type="subTitle"/>
          </p:nvPr>
        </p:nvSpPr>
        <p:spPr>
          <a:xfrm>
            <a:off x="712900" y="1208575"/>
            <a:ext cx="2505900" cy="493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sz="2000">
                <a:solidFill>
                  <a:schemeClr val="dk1"/>
                </a:solidFill>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67" name="Google Shape;167;p21"/>
          <p:cNvSpPr txBox="1"/>
          <p:nvPr>
            <p:ph idx="8" type="subTitle"/>
          </p:nvPr>
        </p:nvSpPr>
        <p:spPr>
          <a:xfrm>
            <a:off x="3262908" y="1208575"/>
            <a:ext cx="2615400" cy="493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sz="2000">
                <a:solidFill>
                  <a:schemeClr val="dk1"/>
                </a:solidFill>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68" name="Google Shape;168;p21"/>
          <p:cNvSpPr txBox="1"/>
          <p:nvPr>
            <p:ph idx="9" type="subTitle"/>
          </p:nvPr>
        </p:nvSpPr>
        <p:spPr>
          <a:xfrm>
            <a:off x="5924951" y="1208575"/>
            <a:ext cx="2503500" cy="493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sz="2000">
                <a:solidFill>
                  <a:schemeClr val="dk1"/>
                </a:solidFill>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69" name="Google Shape;169;p21"/>
          <p:cNvSpPr txBox="1"/>
          <p:nvPr>
            <p:ph idx="13" type="subTitle"/>
          </p:nvPr>
        </p:nvSpPr>
        <p:spPr>
          <a:xfrm>
            <a:off x="712900" y="3040861"/>
            <a:ext cx="2505900" cy="493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sz="2000">
                <a:solidFill>
                  <a:schemeClr val="dk1"/>
                </a:solidFill>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70" name="Google Shape;170;p21"/>
          <p:cNvSpPr txBox="1"/>
          <p:nvPr>
            <p:ph idx="14" type="subTitle"/>
          </p:nvPr>
        </p:nvSpPr>
        <p:spPr>
          <a:xfrm>
            <a:off x="3262908" y="3040858"/>
            <a:ext cx="2615400" cy="493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sz="2000">
                <a:solidFill>
                  <a:schemeClr val="dk1"/>
                </a:solidFill>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71" name="Google Shape;171;p21"/>
          <p:cNvSpPr txBox="1"/>
          <p:nvPr>
            <p:ph idx="15" type="subTitle"/>
          </p:nvPr>
        </p:nvSpPr>
        <p:spPr>
          <a:xfrm>
            <a:off x="5924951" y="3040853"/>
            <a:ext cx="2505900" cy="493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sz="2000">
                <a:solidFill>
                  <a:schemeClr val="dk1"/>
                </a:solidFill>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72" name="Google Shape;172;p21"/>
          <p:cNvSpPr/>
          <p:nvPr/>
        </p:nvSpPr>
        <p:spPr>
          <a:xfrm>
            <a:off x="8591250" y="0"/>
            <a:ext cx="552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3" name="Google Shape;173;p21"/>
          <p:cNvCxnSpPr/>
          <p:nvPr/>
        </p:nvCxnSpPr>
        <p:spPr>
          <a:xfrm>
            <a:off x="414894" y="-35700"/>
            <a:ext cx="0" cy="5214900"/>
          </a:xfrm>
          <a:prstGeom prst="straightConnector1">
            <a:avLst/>
          </a:prstGeom>
          <a:noFill/>
          <a:ln cap="flat" cmpd="sng" w="9525">
            <a:solidFill>
              <a:schemeClr val="lt2"/>
            </a:solidFill>
            <a:prstDash val="solid"/>
            <a:round/>
            <a:headEnd len="med" w="med" type="none"/>
            <a:tailEnd len="med" w="med" type="none"/>
          </a:ln>
        </p:spPr>
      </p:cxnSp>
      <p:grpSp>
        <p:nvGrpSpPr>
          <p:cNvPr id="174" name="Google Shape;174;p21"/>
          <p:cNvGrpSpPr/>
          <p:nvPr/>
        </p:nvGrpSpPr>
        <p:grpSpPr>
          <a:xfrm flipH="1">
            <a:off x="-37375" y="4832600"/>
            <a:ext cx="6198300" cy="0"/>
            <a:chOff x="2220050" y="1547100"/>
            <a:chExt cx="6198300" cy="0"/>
          </a:xfrm>
        </p:grpSpPr>
        <p:cxnSp>
          <p:nvCxnSpPr>
            <p:cNvPr id="175" name="Google Shape;175;p21"/>
            <p:cNvCxnSpPr/>
            <p:nvPr/>
          </p:nvCxnSpPr>
          <p:spPr>
            <a:xfrm>
              <a:off x="2220050" y="1547100"/>
              <a:ext cx="464400" cy="0"/>
            </a:xfrm>
            <a:prstGeom prst="straightConnector1">
              <a:avLst/>
            </a:prstGeom>
            <a:noFill/>
            <a:ln cap="flat" cmpd="sng" w="114300">
              <a:solidFill>
                <a:schemeClr val="dk1"/>
              </a:solidFill>
              <a:prstDash val="solid"/>
              <a:round/>
              <a:headEnd len="med" w="med" type="none"/>
              <a:tailEnd len="med" w="med" type="none"/>
            </a:ln>
          </p:spPr>
        </p:cxnSp>
        <p:cxnSp>
          <p:nvCxnSpPr>
            <p:cNvPr id="176" name="Google Shape;176;p21"/>
            <p:cNvCxnSpPr/>
            <p:nvPr/>
          </p:nvCxnSpPr>
          <p:spPr>
            <a:xfrm>
              <a:off x="2684450" y="1547100"/>
              <a:ext cx="57339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77" name="Shape 177"/>
        <p:cNvGrpSpPr/>
        <p:nvPr/>
      </p:nvGrpSpPr>
      <p:grpSpPr>
        <a:xfrm>
          <a:off x="0" y="0"/>
          <a:ext cx="0" cy="0"/>
          <a:chOff x="0" y="0"/>
          <a:chExt cx="0" cy="0"/>
        </a:xfrm>
      </p:grpSpPr>
      <p:sp>
        <p:nvSpPr>
          <p:cNvPr id="178" name="Google Shape;178;p22"/>
          <p:cNvSpPr/>
          <p:nvPr/>
        </p:nvSpPr>
        <p:spPr>
          <a:xfrm>
            <a:off x="6341100" y="0"/>
            <a:ext cx="2802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9" name="Google Shape;179;p22"/>
          <p:cNvCxnSpPr/>
          <p:nvPr/>
        </p:nvCxnSpPr>
        <p:spPr>
          <a:xfrm>
            <a:off x="517944" y="-35700"/>
            <a:ext cx="0" cy="5214900"/>
          </a:xfrm>
          <a:prstGeom prst="straightConnector1">
            <a:avLst/>
          </a:prstGeom>
          <a:noFill/>
          <a:ln cap="flat" cmpd="sng" w="9525">
            <a:solidFill>
              <a:schemeClr val="lt2"/>
            </a:solidFill>
            <a:prstDash val="solid"/>
            <a:round/>
            <a:headEnd len="med" w="med" type="none"/>
            <a:tailEnd len="med" w="med" type="none"/>
          </a:ln>
        </p:spPr>
      </p:cxnSp>
      <p:sp>
        <p:nvSpPr>
          <p:cNvPr id="180" name="Google Shape;180;p22"/>
          <p:cNvSpPr txBox="1"/>
          <p:nvPr>
            <p:ph type="title"/>
          </p:nvPr>
        </p:nvSpPr>
        <p:spPr>
          <a:xfrm>
            <a:off x="713263" y="539500"/>
            <a:ext cx="4448100" cy="1058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7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1" name="Google Shape;181;p22"/>
          <p:cNvSpPr txBox="1"/>
          <p:nvPr>
            <p:ph idx="1" type="subTitle"/>
          </p:nvPr>
        </p:nvSpPr>
        <p:spPr>
          <a:xfrm>
            <a:off x="713225" y="1628575"/>
            <a:ext cx="4448100" cy="105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82" name="Google Shape;182;p22"/>
          <p:cNvSpPr txBox="1"/>
          <p:nvPr/>
        </p:nvSpPr>
        <p:spPr>
          <a:xfrm>
            <a:off x="713225" y="3528875"/>
            <a:ext cx="3765000" cy="6684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000">
                <a:solidFill>
                  <a:schemeClr val="dk1"/>
                </a:solidFill>
                <a:latin typeface="Poppins"/>
                <a:ea typeface="Poppins"/>
                <a:cs typeface="Poppins"/>
                <a:sym typeface="Poppins"/>
              </a:rPr>
              <a:t>CREDITS:</a:t>
            </a:r>
            <a:r>
              <a:rPr lang="en" sz="1000">
                <a:solidFill>
                  <a:schemeClr val="dk1"/>
                </a:solidFill>
                <a:latin typeface="Poppins"/>
                <a:ea typeface="Poppins"/>
                <a:cs typeface="Poppins"/>
                <a:sym typeface="Poppins"/>
              </a:rPr>
              <a:t> This presentation template was created by </a:t>
            </a:r>
            <a:r>
              <a:rPr b="1" lang="en" sz="1000" u="sng">
                <a:solidFill>
                  <a:schemeClr val="dk1"/>
                </a:solidFill>
                <a:latin typeface="Poppins"/>
                <a:ea typeface="Poppins"/>
                <a:cs typeface="Poppins"/>
                <a:sym typeface="Poppins"/>
                <a:hlinkClick r:id="rId2">
                  <a:extLst>
                    <a:ext uri="{A12FA001-AC4F-418D-AE19-62706E023703}">
                      <ahyp:hlinkClr val="tx"/>
                    </a:ext>
                  </a:extLst>
                </a:hlinkClick>
              </a:rPr>
              <a:t>Slidesgo</a:t>
            </a:r>
            <a:r>
              <a:rPr lang="en" sz="1000">
                <a:solidFill>
                  <a:schemeClr val="dk1"/>
                </a:solidFill>
                <a:latin typeface="Poppins"/>
                <a:ea typeface="Poppins"/>
                <a:cs typeface="Poppins"/>
                <a:sym typeface="Poppins"/>
              </a:rPr>
              <a:t>, and includes icons by </a:t>
            </a:r>
            <a:r>
              <a:rPr b="1" lang="en" sz="1000" u="sng">
                <a:solidFill>
                  <a:schemeClr val="dk1"/>
                </a:solidFill>
                <a:latin typeface="Poppins"/>
                <a:ea typeface="Poppins"/>
                <a:cs typeface="Poppins"/>
                <a:sym typeface="Poppins"/>
                <a:hlinkClick r:id="rId3">
                  <a:extLst>
                    <a:ext uri="{A12FA001-AC4F-418D-AE19-62706E023703}">
                      <ahyp:hlinkClr val="tx"/>
                    </a:ext>
                  </a:extLst>
                </a:hlinkClick>
              </a:rPr>
              <a:t>Flaticon</a:t>
            </a:r>
            <a:r>
              <a:rPr lang="en" sz="1000">
                <a:solidFill>
                  <a:schemeClr val="dk1"/>
                </a:solidFill>
                <a:latin typeface="Poppins"/>
                <a:ea typeface="Poppins"/>
                <a:cs typeface="Poppins"/>
                <a:sym typeface="Poppins"/>
              </a:rPr>
              <a:t>, and infographics &amp; images by </a:t>
            </a:r>
            <a:r>
              <a:rPr b="1" lang="en" sz="1000" u="sng">
                <a:solidFill>
                  <a:schemeClr val="dk1"/>
                </a:solidFill>
                <a:latin typeface="Poppins"/>
                <a:ea typeface="Poppins"/>
                <a:cs typeface="Poppins"/>
                <a:sym typeface="Poppins"/>
                <a:hlinkClick r:id="rId4">
                  <a:extLst>
                    <a:ext uri="{A12FA001-AC4F-418D-AE19-62706E023703}">
                      <ahyp:hlinkClr val="tx"/>
                    </a:ext>
                  </a:extLst>
                </a:hlinkClick>
              </a:rPr>
              <a:t>Freepik</a:t>
            </a:r>
            <a:r>
              <a:rPr lang="en" sz="1000" u="sng">
                <a:solidFill>
                  <a:schemeClr val="dk1"/>
                </a:solidFill>
                <a:latin typeface="Poppins"/>
                <a:ea typeface="Poppins"/>
                <a:cs typeface="Poppins"/>
                <a:sym typeface="Poppins"/>
              </a:rPr>
              <a:t> </a:t>
            </a:r>
            <a:endParaRPr b="1" sz="1000" u="sng">
              <a:solidFill>
                <a:schemeClr val="dk1"/>
              </a:solidFill>
              <a:latin typeface="Poppins"/>
              <a:ea typeface="Poppins"/>
              <a:cs typeface="Poppins"/>
              <a:sym typeface="Poppin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83" name="Shape 183"/>
        <p:cNvGrpSpPr/>
        <p:nvPr/>
      </p:nvGrpSpPr>
      <p:grpSpPr>
        <a:xfrm>
          <a:off x="0" y="0"/>
          <a:ext cx="0" cy="0"/>
          <a:chOff x="0" y="0"/>
          <a:chExt cx="0" cy="0"/>
        </a:xfrm>
      </p:grpSpPr>
      <p:sp>
        <p:nvSpPr>
          <p:cNvPr id="184" name="Google Shape;184;p23"/>
          <p:cNvSpPr/>
          <p:nvPr/>
        </p:nvSpPr>
        <p:spPr>
          <a:xfrm>
            <a:off x="6501975" y="0"/>
            <a:ext cx="26421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5" name="Google Shape;185;p23"/>
          <p:cNvCxnSpPr/>
          <p:nvPr/>
        </p:nvCxnSpPr>
        <p:spPr>
          <a:xfrm>
            <a:off x="479225" y="-35700"/>
            <a:ext cx="0" cy="5214900"/>
          </a:xfrm>
          <a:prstGeom prst="straightConnector1">
            <a:avLst/>
          </a:prstGeom>
          <a:noFill/>
          <a:ln cap="flat" cmpd="sng" w="9525">
            <a:solidFill>
              <a:schemeClr val="lt2"/>
            </a:solidFill>
            <a:prstDash val="solid"/>
            <a:round/>
            <a:headEnd len="med" w="med" type="none"/>
            <a:tailEnd len="med" w="med" type="none"/>
          </a:ln>
        </p:spPr>
      </p:cxnSp>
      <p:grpSp>
        <p:nvGrpSpPr>
          <p:cNvPr id="186" name="Google Shape;186;p23"/>
          <p:cNvGrpSpPr/>
          <p:nvPr/>
        </p:nvGrpSpPr>
        <p:grpSpPr>
          <a:xfrm flipH="1">
            <a:off x="-131100" y="313050"/>
            <a:ext cx="6464400" cy="0"/>
            <a:chOff x="2220050" y="1547100"/>
            <a:chExt cx="6464400" cy="0"/>
          </a:xfrm>
        </p:grpSpPr>
        <p:cxnSp>
          <p:nvCxnSpPr>
            <p:cNvPr id="187" name="Google Shape;187;p23"/>
            <p:cNvCxnSpPr/>
            <p:nvPr/>
          </p:nvCxnSpPr>
          <p:spPr>
            <a:xfrm>
              <a:off x="2220050" y="1547100"/>
              <a:ext cx="464400" cy="0"/>
            </a:xfrm>
            <a:prstGeom prst="straightConnector1">
              <a:avLst/>
            </a:prstGeom>
            <a:noFill/>
            <a:ln cap="flat" cmpd="sng" w="114300">
              <a:solidFill>
                <a:schemeClr val="dk1"/>
              </a:solidFill>
              <a:prstDash val="solid"/>
              <a:round/>
              <a:headEnd len="med" w="med" type="none"/>
              <a:tailEnd len="med" w="med" type="none"/>
            </a:ln>
          </p:spPr>
        </p:cxnSp>
        <p:cxnSp>
          <p:nvCxnSpPr>
            <p:cNvPr id="188" name="Google Shape;188;p23"/>
            <p:cNvCxnSpPr/>
            <p:nvPr/>
          </p:nvCxnSpPr>
          <p:spPr>
            <a:xfrm>
              <a:off x="2684450" y="1547100"/>
              <a:ext cx="60000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89" name="Shape 189"/>
        <p:cNvGrpSpPr/>
        <p:nvPr/>
      </p:nvGrpSpPr>
      <p:grpSpPr>
        <a:xfrm>
          <a:off x="0" y="0"/>
          <a:ext cx="0" cy="0"/>
          <a:chOff x="0" y="0"/>
          <a:chExt cx="0" cy="0"/>
        </a:xfrm>
      </p:grpSpPr>
      <p:sp>
        <p:nvSpPr>
          <p:cNvPr id="190" name="Google Shape;190;p24"/>
          <p:cNvSpPr/>
          <p:nvPr/>
        </p:nvSpPr>
        <p:spPr>
          <a:xfrm flipH="1">
            <a:off x="-18775" y="-35700"/>
            <a:ext cx="1368000" cy="5179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1" name="Google Shape;191;p24"/>
          <p:cNvCxnSpPr/>
          <p:nvPr/>
        </p:nvCxnSpPr>
        <p:spPr>
          <a:xfrm>
            <a:off x="8430781" y="-35700"/>
            <a:ext cx="0" cy="5214900"/>
          </a:xfrm>
          <a:prstGeom prst="straightConnector1">
            <a:avLst/>
          </a:prstGeom>
          <a:noFill/>
          <a:ln cap="flat" cmpd="sng" w="9525">
            <a:solidFill>
              <a:schemeClr val="lt2"/>
            </a:solidFill>
            <a:prstDash val="solid"/>
            <a:round/>
            <a:headEnd len="med" w="med" type="none"/>
            <a:tailEnd len="med" w="med" type="none"/>
          </a:ln>
        </p:spPr>
      </p:cxnSp>
      <p:grpSp>
        <p:nvGrpSpPr>
          <p:cNvPr id="192" name="Google Shape;192;p24"/>
          <p:cNvGrpSpPr/>
          <p:nvPr/>
        </p:nvGrpSpPr>
        <p:grpSpPr>
          <a:xfrm>
            <a:off x="1798975" y="266225"/>
            <a:ext cx="7429500" cy="0"/>
            <a:chOff x="2220050" y="1547100"/>
            <a:chExt cx="7429500" cy="0"/>
          </a:xfrm>
        </p:grpSpPr>
        <p:cxnSp>
          <p:nvCxnSpPr>
            <p:cNvPr id="193" name="Google Shape;193;p24"/>
            <p:cNvCxnSpPr/>
            <p:nvPr/>
          </p:nvCxnSpPr>
          <p:spPr>
            <a:xfrm>
              <a:off x="2220050" y="1547100"/>
              <a:ext cx="464400" cy="0"/>
            </a:xfrm>
            <a:prstGeom prst="straightConnector1">
              <a:avLst/>
            </a:prstGeom>
            <a:noFill/>
            <a:ln cap="flat" cmpd="sng" w="114300">
              <a:solidFill>
                <a:schemeClr val="dk1"/>
              </a:solidFill>
              <a:prstDash val="solid"/>
              <a:round/>
              <a:headEnd len="med" w="med" type="none"/>
              <a:tailEnd len="med" w="med" type="none"/>
            </a:ln>
          </p:spPr>
        </p:cxnSp>
        <p:cxnSp>
          <p:nvCxnSpPr>
            <p:cNvPr id="194" name="Google Shape;194;p24"/>
            <p:cNvCxnSpPr/>
            <p:nvPr/>
          </p:nvCxnSpPr>
          <p:spPr>
            <a:xfrm>
              <a:off x="2684450" y="1547100"/>
              <a:ext cx="69651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 name="Google Shape;20;p4"/>
          <p:cNvSpPr txBox="1"/>
          <p:nvPr>
            <p:ph idx="1" type="body"/>
          </p:nvPr>
        </p:nvSpPr>
        <p:spPr>
          <a:xfrm>
            <a:off x="720000" y="1017725"/>
            <a:ext cx="7704000" cy="35862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2"/>
              </a:buClr>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
        <p:nvSpPr>
          <p:cNvPr id="21" name="Google Shape;21;p4"/>
          <p:cNvSpPr/>
          <p:nvPr/>
        </p:nvSpPr>
        <p:spPr>
          <a:xfrm>
            <a:off x="8844200" y="0"/>
            <a:ext cx="300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 name="Google Shape;22;p4"/>
          <p:cNvCxnSpPr/>
          <p:nvPr/>
        </p:nvCxnSpPr>
        <p:spPr>
          <a:xfrm>
            <a:off x="208794" y="-35700"/>
            <a:ext cx="0" cy="5214900"/>
          </a:xfrm>
          <a:prstGeom prst="straightConnector1">
            <a:avLst/>
          </a:prstGeom>
          <a:noFill/>
          <a:ln cap="flat" cmpd="sng" w="9525">
            <a:solidFill>
              <a:schemeClr val="lt2"/>
            </a:solidFill>
            <a:prstDash val="solid"/>
            <a:round/>
            <a:headEnd len="med" w="med" type="none"/>
            <a:tailEnd len="med" w="med" type="none"/>
          </a:ln>
        </p:spPr>
      </p:cxnSp>
      <p:grpSp>
        <p:nvGrpSpPr>
          <p:cNvPr id="23" name="Google Shape;23;p4"/>
          <p:cNvGrpSpPr/>
          <p:nvPr/>
        </p:nvGrpSpPr>
        <p:grpSpPr>
          <a:xfrm flipH="1">
            <a:off x="-56275" y="4604000"/>
            <a:ext cx="8175300" cy="0"/>
            <a:chOff x="2220050" y="1547100"/>
            <a:chExt cx="8175300" cy="0"/>
          </a:xfrm>
        </p:grpSpPr>
        <p:cxnSp>
          <p:nvCxnSpPr>
            <p:cNvPr id="24" name="Google Shape;24;p4"/>
            <p:cNvCxnSpPr/>
            <p:nvPr/>
          </p:nvCxnSpPr>
          <p:spPr>
            <a:xfrm>
              <a:off x="2220050" y="1547100"/>
              <a:ext cx="464400" cy="0"/>
            </a:xfrm>
            <a:prstGeom prst="straightConnector1">
              <a:avLst/>
            </a:prstGeom>
            <a:noFill/>
            <a:ln cap="flat" cmpd="sng" w="114300">
              <a:solidFill>
                <a:schemeClr val="dk1"/>
              </a:solidFill>
              <a:prstDash val="solid"/>
              <a:round/>
              <a:headEnd len="med" w="med" type="none"/>
              <a:tailEnd len="med" w="med" type="none"/>
            </a:ln>
          </p:spPr>
        </p:cxnSp>
        <p:cxnSp>
          <p:nvCxnSpPr>
            <p:cNvPr id="25" name="Google Shape;25;p4"/>
            <p:cNvCxnSpPr/>
            <p:nvPr/>
          </p:nvCxnSpPr>
          <p:spPr>
            <a:xfrm>
              <a:off x="2684450" y="1547100"/>
              <a:ext cx="77109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7776150" y="0"/>
            <a:ext cx="1368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 name="Google Shape;28;p5"/>
          <p:cNvCxnSpPr/>
          <p:nvPr/>
        </p:nvCxnSpPr>
        <p:spPr>
          <a:xfrm>
            <a:off x="255619" y="-35700"/>
            <a:ext cx="0" cy="5214900"/>
          </a:xfrm>
          <a:prstGeom prst="straightConnector1">
            <a:avLst/>
          </a:prstGeom>
          <a:noFill/>
          <a:ln cap="flat" cmpd="sng" w="9525">
            <a:solidFill>
              <a:schemeClr val="lt2"/>
            </a:solidFill>
            <a:prstDash val="solid"/>
            <a:round/>
            <a:headEnd len="med" w="med" type="none"/>
            <a:tailEnd len="med" w="med" type="none"/>
          </a:ln>
        </p:spPr>
      </p:cxnSp>
      <p:sp>
        <p:nvSpPr>
          <p:cNvPr id="29" name="Google Shape;29;p5"/>
          <p:cNvSpPr txBox="1"/>
          <p:nvPr>
            <p:ph type="title"/>
          </p:nvPr>
        </p:nvSpPr>
        <p:spPr>
          <a:xfrm>
            <a:off x="720000" y="445025"/>
            <a:ext cx="6166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0" name="Google Shape;30;p5"/>
          <p:cNvSpPr txBox="1"/>
          <p:nvPr>
            <p:ph idx="1" type="subTitle"/>
          </p:nvPr>
        </p:nvSpPr>
        <p:spPr>
          <a:xfrm>
            <a:off x="3873881" y="2193146"/>
            <a:ext cx="3000900" cy="175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1" name="Google Shape;31;p5"/>
          <p:cNvSpPr txBox="1"/>
          <p:nvPr>
            <p:ph idx="2" type="subTitle"/>
          </p:nvPr>
        </p:nvSpPr>
        <p:spPr>
          <a:xfrm>
            <a:off x="720000" y="2193152"/>
            <a:ext cx="3000900" cy="175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2" name="Google Shape;32;p5"/>
          <p:cNvSpPr txBox="1"/>
          <p:nvPr>
            <p:ph idx="3" type="subTitle"/>
          </p:nvPr>
        </p:nvSpPr>
        <p:spPr>
          <a:xfrm>
            <a:off x="720000" y="1340875"/>
            <a:ext cx="3000900" cy="83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sz="2000">
                <a:solidFill>
                  <a:schemeClr val="dk1"/>
                </a:solidFill>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33" name="Google Shape;33;p5"/>
          <p:cNvSpPr txBox="1"/>
          <p:nvPr>
            <p:ph idx="4" type="subTitle"/>
          </p:nvPr>
        </p:nvSpPr>
        <p:spPr>
          <a:xfrm>
            <a:off x="3873881" y="1340875"/>
            <a:ext cx="3000900" cy="83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sz="2000">
                <a:solidFill>
                  <a:schemeClr val="dk1"/>
                </a:solidFill>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grpSp>
        <p:nvGrpSpPr>
          <p:cNvPr id="34" name="Google Shape;34;p5"/>
          <p:cNvGrpSpPr/>
          <p:nvPr/>
        </p:nvGrpSpPr>
        <p:grpSpPr>
          <a:xfrm flipH="1">
            <a:off x="-18775" y="4604000"/>
            <a:ext cx="7429500" cy="0"/>
            <a:chOff x="2220050" y="1547100"/>
            <a:chExt cx="7429500" cy="0"/>
          </a:xfrm>
        </p:grpSpPr>
        <p:cxnSp>
          <p:nvCxnSpPr>
            <p:cNvPr id="35" name="Google Shape;35;p5"/>
            <p:cNvCxnSpPr/>
            <p:nvPr/>
          </p:nvCxnSpPr>
          <p:spPr>
            <a:xfrm>
              <a:off x="2220050" y="1547100"/>
              <a:ext cx="464400" cy="0"/>
            </a:xfrm>
            <a:prstGeom prst="straightConnector1">
              <a:avLst/>
            </a:prstGeom>
            <a:noFill/>
            <a:ln cap="flat" cmpd="sng" w="114300">
              <a:solidFill>
                <a:schemeClr val="dk1"/>
              </a:solidFill>
              <a:prstDash val="solid"/>
              <a:round/>
              <a:headEnd len="med" w="med" type="none"/>
              <a:tailEnd len="med" w="med" type="none"/>
            </a:ln>
          </p:spPr>
        </p:cxnSp>
        <p:cxnSp>
          <p:nvCxnSpPr>
            <p:cNvPr id="36" name="Google Shape;36;p5"/>
            <p:cNvCxnSpPr/>
            <p:nvPr/>
          </p:nvCxnSpPr>
          <p:spPr>
            <a:xfrm>
              <a:off x="2684450" y="1547100"/>
              <a:ext cx="69651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sp>
        <p:nvSpPr>
          <p:cNvPr id="38" name="Google Shape;38;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 name="Google Shape;39;p6"/>
          <p:cNvSpPr/>
          <p:nvPr/>
        </p:nvSpPr>
        <p:spPr>
          <a:xfrm>
            <a:off x="8430775" y="0"/>
            <a:ext cx="7134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6"/>
          <p:cNvCxnSpPr/>
          <p:nvPr/>
        </p:nvCxnSpPr>
        <p:spPr>
          <a:xfrm>
            <a:off x="351825" y="-35700"/>
            <a:ext cx="0" cy="5214900"/>
          </a:xfrm>
          <a:prstGeom prst="straightConnector1">
            <a:avLst/>
          </a:prstGeom>
          <a:noFill/>
          <a:ln cap="flat" cmpd="sng" w="9525">
            <a:solidFill>
              <a:schemeClr val="lt2"/>
            </a:solidFill>
            <a:prstDash val="solid"/>
            <a:round/>
            <a:headEnd len="med" w="med" type="none"/>
            <a:tailEnd len="med" w="med" type="none"/>
          </a:ln>
        </p:spPr>
      </p:cxnSp>
      <p:grpSp>
        <p:nvGrpSpPr>
          <p:cNvPr id="41" name="Google Shape;41;p6"/>
          <p:cNvGrpSpPr/>
          <p:nvPr/>
        </p:nvGrpSpPr>
        <p:grpSpPr>
          <a:xfrm flipH="1">
            <a:off x="-84700" y="4901150"/>
            <a:ext cx="7055100" cy="0"/>
            <a:chOff x="2220050" y="1547100"/>
            <a:chExt cx="7055100" cy="0"/>
          </a:xfrm>
        </p:grpSpPr>
        <p:cxnSp>
          <p:nvCxnSpPr>
            <p:cNvPr id="42" name="Google Shape;42;p6"/>
            <p:cNvCxnSpPr/>
            <p:nvPr/>
          </p:nvCxnSpPr>
          <p:spPr>
            <a:xfrm>
              <a:off x="2220050" y="1547100"/>
              <a:ext cx="464400" cy="0"/>
            </a:xfrm>
            <a:prstGeom prst="straightConnector1">
              <a:avLst/>
            </a:prstGeom>
            <a:noFill/>
            <a:ln cap="flat" cmpd="sng" w="114300">
              <a:solidFill>
                <a:schemeClr val="dk1"/>
              </a:solidFill>
              <a:prstDash val="solid"/>
              <a:round/>
              <a:headEnd len="med" w="med" type="none"/>
              <a:tailEnd len="med" w="med" type="none"/>
            </a:ln>
          </p:spPr>
        </p:cxnSp>
        <p:cxnSp>
          <p:nvCxnSpPr>
            <p:cNvPr id="43" name="Google Shape;43;p6"/>
            <p:cNvCxnSpPr/>
            <p:nvPr/>
          </p:nvCxnSpPr>
          <p:spPr>
            <a:xfrm>
              <a:off x="2684450" y="1547100"/>
              <a:ext cx="65907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4" name="Shape 44"/>
        <p:cNvGrpSpPr/>
        <p:nvPr/>
      </p:nvGrpSpPr>
      <p:grpSpPr>
        <a:xfrm>
          <a:off x="0" y="0"/>
          <a:ext cx="0" cy="0"/>
          <a:chOff x="0" y="0"/>
          <a:chExt cx="0" cy="0"/>
        </a:xfrm>
      </p:grpSpPr>
      <p:sp>
        <p:nvSpPr>
          <p:cNvPr id="45" name="Google Shape;45;p7"/>
          <p:cNvSpPr/>
          <p:nvPr/>
        </p:nvSpPr>
        <p:spPr>
          <a:xfrm>
            <a:off x="6501975" y="0"/>
            <a:ext cx="26421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 name="Google Shape;46;p7"/>
          <p:cNvCxnSpPr/>
          <p:nvPr/>
        </p:nvCxnSpPr>
        <p:spPr>
          <a:xfrm>
            <a:off x="123225" y="-35700"/>
            <a:ext cx="0" cy="5214900"/>
          </a:xfrm>
          <a:prstGeom prst="straightConnector1">
            <a:avLst/>
          </a:prstGeom>
          <a:noFill/>
          <a:ln cap="flat" cmpd="sng" w="9525">
            <a:solidFill>
              <a:schemeClr val="lt2"/>
            </a:solidFill>
            <a:prstDash val="solid"/>
            <a:round/>
            <a:headEnd len="med" w="med" type="none"/>
            <a:tailEnd len="med" w="med" type="none"/>
          </a:ln>
        </p:spPr>
      </p:cxnSp>
      <p:sp>
        <p:nvSpPr>
          <p:cNvPr id="47" name="Google Shape;47;p7"/>
          <p:cNvSpPr txBox="1"/>
          <p:nvPr>
            <p:ph idx="1" type="subTitle"/>
          </p:nvPr>
        </p:nvSpPr>
        <p:spPr>
          <a:xfrm>
            <a:off x="720000" y="1413363"/>
            <a:ext cx="5321400" cy="267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200"/>
              <a:buChar char="●"/>
              <a:defRPr/>
            </a:lvl1pPr>
            <a:lvl2pPr lvl="1" rtl="0" algn="ctr">
              <a:lnSpc>
                <a:spcPct val="100000"/>
              </a:lnSpc>
              <a:spcBef>
                <a:spcPts val="1000"/>
              </a:spcBef>
              <a:spcAft>
                <a:spcPts val="0"/>
              </a:spcAft>
              <a:buClr>
                <a:srgbClr val="E76A28"/>
              </a:buClr>
              <a:buSzPts val="1200"/>
              <a:buChar char="○"/>
              <a:defRPr/>
            </a:lvl2pPr>
            <a:lvl3pPr lvl="2" rtl="0" algn="ctr">
              <a:lnSpc>
                <a:spcPct val="100000"/>
              </a:lnSpc>
              <a:spcBef>
                <a:spcPts val="1600"/>
              </a:spcBef>
              <a:spcAft>
                <a:spcPts val="0"/>
              </a:spcAft>
              <a:buClr>
                <a:srgbClr val="E76A28"/>
              </a:buClr>
              <a:buSzPts val="1200"/>
              <a:buChar char="■"/>
              <a:defRPr/>
            </a:lvl3pPr>
            <a:lvl4pPr lvl="3" rtl="0" algn="ctr">
              <a:lnSpc>
                <a:spcPct val="100000"/>
              </a:lnSpc>
              <a:spcBef>
                <a:spcPts val="1600"/>
              </a:spcBef>
              <a:spcAft>
                <a:spcPts val="0"/>
              </a:spcAft>
              <a:buClr>
                <a:srgbClr val="E76A28"/>
              </a:buClr>
              <a:buSzPts val="1200"/>
              <a:buChar char="●"/>
              <a:defRPr/>
            </a:lvl4pPr>
            <a:lvl5pPr lvl="4" rtl="0" algn="ctr">
              <a:lnSpc>
                <a:spcPct val="100000"/>
              </a:lnSpc>
              <a:spcBef>
                <a:spcPts val="1600"/>
              </a:spcBef>
              <a:spcAft>
                <a:spcPts val="0"/>
              </a:spcAft>
              <a:buClr>
                <a:srgbClr val="E76A28"/>
              </a:buClr>
              <a:buSzPts val="1200"/>
              <a:buChar char="○"/>
              <a:defRPr/>
            </a:lvl5pPr>
            <a:lvl6pPr lvl="5" rtl="0" algn="ctr">
              <a:lnSpc>
                <a:spcPct val="100000"/>
              </a:lnSpc>
              <a:spcBef>
                <a:spcPts val="1600"/>
              </a:spcBef>
              <a:spcAft>
                <a:spcPts val="0"/>
              </a:spcAft>
              <a:buClr>
                <a:srgbClr val="999999"/>
              </a:buClr>
              <a:buSzPts val="1200"/>
              <a:buChar char="■"/>
              <a:defRPr/>
            </a:lvl6pPr>
            <a:lvl7pPr lvl="6" rtl="0" algn="ctr">
              <a:lnSpc>
                <a:spcPct val="100000"/>
              </a:lnSpc>
              <a:spcBef>
                <a:spcPts val="1600"/>
              </a:spcBef>
              <a:spcAft>
                <a:spcPts val="0"/>
              </a:spcAft>
              <a:buClr>
                <a:srgbClr val="999999"/>
              </a:buClr>
              <a:buSzPts val="1200"/>
              <a:buChar char="●"/>
              <a:defRPr/>
            </a:lvl7pPr>
            <a:lvl8pPr lvl="7" rtl="0" algn="ctr">
              <a:lnSpc>
                <a:spcPct val="100000"/>
              </a:lnSpc>
              <a:spcBef>
                <a:spcPts val="1600"/>
              </a:spcBef>
              <a:spcAft>
                <a:spcPts val="0"/>
              </a:spcAft>
              <a:buClr>
                <a:srgbClr val="999999"/>
              </a:buClr>
              <a:buSzPts val="1200"/>
              <a:buChar char="○"/>
              <a:defRPr/>
            </a:lvl8pPr>
            <a:lvl9pPr lvl="8" rtl="0" algn="ctr">
              <a:lnSpc>
                <a:spcPct val="100000"/>
              </a:lnSpc>
              <a:spcBef>
                <a:spcPts val="1600"/>
              </a:spcBef>
              <a:spcAft>
                <a:spcPts val="1600"/>
              </a:spcAft>
              <a:buClr>
                <a:srgbClr val="999999"/>
              </a:buClr>
              <a:buSzPts val="1200"/>
              <a:buChar char="■"/>
              <a:defRPr/>
            </a:lvl9pPr>
          </a:lstStyle>
          <a:p/>
        </p:txBody>
      </p:sp>
      <p:sp>
        <p:nvSpPr>
          <p:cNvPr id="48" name="Google Shape;48;p7"/>
          <p:cNvSpPr txBox="1"/>
          <p:nvPr>
            <p:ph type="title"/>
          </p:nvPr>
        </p:nvSpPr>
        <p:spPr>
          <a:xfrm>
            <a:off x="720000" y="445025"/>
            <a:ext cx="532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9" name="Google Shape;49;p7"/>
          <p:cNvGrpSpPr/>
          <p:nvPr/>
        </p:nvGrpSpPr>
        <p:grpSpPr>
          <a:xfrm flipH="1">
            <a:off x="-93775" y="4604000"/>
            <a:ext cx="4197300" cy="0"/>
            <a:chOff x="2220050" y="1547100"/>
            <a:chExt cx="4197300" cy="0"/>
          </a:xfrm>
        </p:grpSpPr>
        <p:cxnSp>
          <p:nvCxnSpPr>
            <p:cNvPr id="50" name="Google Shape;50;p7"/>
            <p:cNvCxnSpPr/>
            <p:nvPr/>
          </p:nvCxnSpPr>
          <p:spPr>
            <a:xfrm>
              <a:off x="2220050" y="1547100"/>
              <a:ext cx="464400" cy="0"/>
            </a:xfrm>
            <a:prstGeom prst="straightConnector1">
              <a:avLst/>
            </a:prstGeom>
            <a:noFill/>
            <a:ln cap="flat" cmpd="sng" w="114300">
              <a:solidFill>
                <a:schemeClr val="dk1"/>
              </a:solidFill>
              <a:prstDash val="solid"/>
              <a:round/>
              <a:headEnd len="med" w="med" type="none"/>
              <a:tailEnd len="med" w="med" type="none"/>
            </a:ln>
          </p:spPr>
        </p:cxnSp>
        <p:cxnSp>
          <p:nvCxnSpPr>
            <p:cNvPr id="51" name="Google Shape;51;p7"/>
            <p:cNvCxnSpPr/>
            <p:nvPr/>
          </p:nvCxnSpPr>
          <p:spPr>
            <a:xfrm>
              <a:off x="2684450" y="1547100"/>
              <a:ext cx="37329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2" name="Shape 52"/>
        <p:cNvGrpSpPr/>
        <p:nvPr/>
      </p:nvGrpSpPr>
      <p:grpSpPr>
        <a:xfrm>
          <a:off x="0" y="0"/>
          <a:ext cx="0" cy="0"/>
          <a:chOff x="0" y="0"/>
          <a:chExt cx="0" cy="0"/>
        </a:xfrm>
      </p:grpSpPr>
      <p:sp>
        <p:nvSpPr>
          <p:cNvPr id="53" name="Google Shape;53;p8"/>
          <p:cNvSpPr txBox="1"/>
          <p:nvPr>
            <p:ph type="title"/>
          </p:nvPr>
        </p:nvSpPr>
        <p:spPr>
          <a:xfrm>
            <a:off x="3454075" y="1307100"/>
            <a:ext cx="4508100" cy="25293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4" name="Google Shape;54;p8"/>
          <p:cNvSpPr/>
          <p:nvPr/>
        </p:nvSpPr>
        <p:spPr>
          <a:xfrm>
            <a:off x="0" y="0"/>
            <a:ext cx="2660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 name="Google Shape;55;p8"/>
          <p:cNvCxnSpPr/>
          <p:nvPr/>
        </p:nvCxnSpPr>
        <p:spPr>
          <a:xfrm>
            <a:off x="8430775" y="-35700"/>
            <a:ext cx="0" cy="5214900"/>
          </a:xfrm>
          <a:prstGeom prst="straightConnector1">
            <a:avLst/>
          </a:prstGeom>
          <a:noFill/>
          <a:ln cap="flat" cmpd="sng" w="9525">
            <a:solidFill>
              <a:schemeClr val="lt2"/>
            </a:solidFill>
            <a:prstDash val="solid"/>
            <a:round/>
            <a:headEnd len="med" w="med" type="none"/>
            <a:tailEnd len="med" w="med" type="none"/>
          </a:ln>
        </p:spPr>
      </p:cxnSp>
      <p:grpSp>
        <p:nvGrpSpPr>
          <p:cNvPr id="56" name="Google Shape;56;p8"/>
          <p:cNvGrpSpPr/>
          <p:nvPr/>
        </p:nvGrpSpPr>
        <p:grpSpPr>
          <a:xfrm>
            <a:off x="3230850" y="4760600"/>
            <a:ext cx="6025500" cy="0"/>
            <a:chOff x="2220050" y="1547100"/>
            <a:chExt cx="6025500" cy="0"/>
          </a:xfrm>
        </p:grpSpPr>
        <p:cxnSp>
          <p:nvCxnSpPr>
            <p:cNvPr id="57" name="Google Shape;57;p8"/>
            <p:cNvCxnSpPr/>
            <p:nvPr/>
          </p:nvCxnSpPr>
          <p:spPr>
            <a:xfrm>
              <a:off x="2220050" y="1547100"/>
              <a:ext cx="464400" cy="0"/>
            </a:xfrm>
            <a:prstGeom prst="straightConnector1">
              <a:avLst/>
            </a:prstGeom>
            <a:noFill/>
            <a:ln cap="flat" cmpd="sng" w="114300">
              <a:solidFill>
                <a:schemeClr val="dk1"/>
              </a:solidFill>
              <a:prstDash val="solid"/>
              <a:round/>
              <a:headEnd len="med" w="med" type="none"/>
              <a:tailEnd len="med" w="med" type="none"/>
            </a:ln>
          </p:spPr>
        </p:cxnSp>
        <p:cxnSp>
          <p:nvCxnSpPr>
            <p:cNvPr id="58" name="Google Shape;58;p8"/>
            <p:cNvCxnSpPr/>
            <p:nvPr/>
          </p:nvCxnSpPr>
          <p:spPr>
            <a:xfrm>
              <a:off x="2684450" y="1547100"/>
              <a:ext cx="55611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5555725" y="0"/>
            <a:ext cx="3588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9"/>
          <p:cNvSpPr txBox="1"/>
          <p:nvPr>
            <p:ph type="title"/>
          </p:nvPr>
        </p:nvSpPr>
        <p:spPr>
          <a:xfrm>
            <a:off x="713225" y="1254000"/>
            <a:ext cx="41586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62" name="Google Shape;62;p9"/>
          <p:cNvSpPr txBox="1"/>
          <p:nvPr>
            <p:ph idx="1" type="subTitle"/>
          </p:nvPr>
        </p:nvSpPr>
        <p:spPr>
          <a:xfrm>
            <a:off x="713225" y="3218400"/>
            <a:ext cx="41586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cxnSp>
        <p:nvCxnSpPr>
          <p:cNvPr id="63" name="Google Shape;63;p9"/>
          <p:cNvCxnSpPr/>
          <p:nvPr/>
        </p:nvCxnSpPr>
        <p:spPr>
          <a:xfrm>
            <a:off x="517944" y="-35700"/>
            <a:ext cx="0" cy="5214900"/>
          </a:xfrm>
          <a:prstGeom prst="straightConnector1">
            <a:avLst/>
          </a:prstGeom>
          <a:noFill/>
          <a:ln cap="flat" cmpd="sng" w="9525">
            <a:solidFill>
              <a:schemeClr val="lt2"/>
            </a:solidFill>
            <a:prstDash val="solid"/>
            <a:round/>
            <a:headEnd len="med" w="med" type="none"/>
            <a:tailEnd len="med" w="med" type="none"/>
          </a:ln>
        </p:spPr>
      </p:cxnSp>
      <p:grpSp>
        <p:nvGrpSpPr>
          <p:cNvPr id="64" name="Google Shape;64;p9"/>
          <p:cNvGrpSpPr/>
          <p:nvPr/>
        </p:nvGrpSpPr>
        <p:grpSpPr>
          <a:xfrm flipH="1">
            <a:off x="-93775" y="4604000"/>
            <a:ext cx="4197300" cy="0"/>
            <a:chOff x="2220050" y="1547100"/>
            <a:chExt cx="4197300" cy="0"/>
          </a:xfrm>
        </p:grpSpPr>
        <p:cxnSp>
          <p:nvCxnSpPr>
            <p:cNvPr id="65" name="Google Shape;65;p9"/>
            <p:cNvCxnSpPr/>
            <p:nvPr/>
          </p:nvCxnSpPr>
          <p:spPr>
            <a:xfrm>
              <a:off x="2220050" y="1547100"/>
              <a:ext cx="464400" cy="0"/>
            </a:xfrm>
            <a:prstGeom prst="straightConnector1">
              <a:avLst/>
            </a:prstGeom>
            <a:noFill/>
            <a:ln cap="flat" cmpd="sng" w="114300">
              <a:solidFill>
                <a:schemeClr val="dk1"/>
              </a:solidFill>
              <a:prstDash val="solid"/>
              <a:round/>
              <a:headEnd len="med" w="med" type="none"/>
              <a:tailEnd len="med" w="med" type="none"/>
            </a:ln>
          </p:spPr>
        </p:cxnSp>
        <p:cxnSp>
          <p:nvCxnSpPr>
            <p:cNvPr id="66" name="Google Shape;66;p9"/>
            <p:cNvCxnSpPr/>
            <p:nvPr/>
          </p:nvCxnSpPr>
          <p:spPr>
            <a:xfrm>
              <a:off x="2684450" y="1547100"/>
              <a:ext cx="37329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7" name="Shape 67"/>
        <p:cNvGrpSpPr/>
        <p:nvPr/>
      </p:nvGrpSpPr>
      <p:grpSpPr>
        <a:xfrm>
          <a:off x="0" y="0"/>
          <a:ext cx="0" cy="0"/>
          <a:chOff x="0" y="0"/>
          <a:chExt cx="0" cy="0"/>
        </a:xfrm>
      </p:grpSpPr>
      <p:sp>
        <p:nvSpPr>
          <p:cNvPr id="68" name="Google Shape;68;p10"/>
          <p:cNvSpPr/>
          <p:nvPr>
            <p:ph idx="2" type="pic"/>
          </p:nvPr>
        </p:nvSpPr>
        <p:spPr>
          <a:xfrm>
            <a:off x="0" y="-14875"/>
            <a:ext cx="9144000" cy="5158500"/>
          </a:xfrm>
          <a:prstGeom prst="rect">
            <a:avLst/>
          </a:prstGeom>
          <a:noFill/>
          <a:ln>
            <a:noFill/>
          </a:ln>
        </p:spPr>
      </p:sp>
      <p:sp>
        <p:nvSpPr>
          <p:cNvPr id="69" name="Google Shape;69;p10"/>
          <p:cNvSpPr txBox="1"/>
          <p:nvPr>
            <p:ph type="title"/>
          </p:nvPr>
        </p:nvSpPr>
        <p:spPr>
          <a:xfrm>
            <a:off x="713225" y="3836875"/>
            <a:ext cx="3574200" cy="750300"/>
          </a:xfrm>
          <a:prstGeom prst="rect">
            <a:avLst/>
          </a:prstGeom>
          <a:solidFill>
            <a:schemeClr val="lt1"/>
          </a:solidFill>
        </p:spPr>
        <p:txBody>
          <a:bodyPr anchorCtr="0" anchor="t" bIns="91425" lIns="91425" spcFirstLastPara="1" rIns="91425" wrap="square" tIns="91425">
            <a:noAutofit/>
          </a:bodyPr>
          <a:lstStyle>
            <a:lvl1pPr lvl="0" rtl="0">
              <a:spcBef>
                <a:spcPts val="0"/>
              </a:spcBef>
              <a:spcAft>
                <a:spcPts val="0"/>
              </a:spcAft>
              <a:buSzPts val="2800"/>
              <a:buNone/>
              <a:defRPr b="0" sz="18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oppins"/>
              <a:buNone/>
              <a:defRPr b="1" sz="2800">
                <a:solidFill>
                  <a:schemeClr val="dk1"/>
                </a:solidFill>
                <a:latin typeface="Poppins"/>
                <a:ea typeface="Poppins"/>
                <a:cs typeface="Poppins"/>
                <a:sym typeface="Poppins"/>
              </a:defRPr>
            </a:lvl1pPr>
            <a:lvl2pPr lvl="1"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2pPr>
            <a:lvl3pPr lvl="2"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3pPr>
            <a:lvl4pPr lvl="3"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4pPr>
            <a:lvl5pPr lvl="4"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5pPr>
            <a:lvl6pPr lvl="5"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6pPr>
            <a:lvl7pPr lvl="6"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7pPr>
            <a:lvl8pPr lvl="7"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8pPr>
            <a:lvl9pPr lvl="8"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1pPr>
            <a:lvl2pPr indent="-304800" lvl="1" marL="91440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2pPr>
            <a:lvl3pPr indent="-304800" lvl="2" marL="137160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3pPr>
            <a:lvl4pPr indent="-304800" lvl="3" marL="182880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4pPr>
            <a:lvl5pPr indent="-304800" lvl="4" marL="228600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5pPr>
            <a:lvl6pPr indent="-304800" lvl="5" marL="274320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6pPr>
            <a:lvl7pPr indent="-304800" lvl="6" marL="320040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7pPr>
            <a:lvl8pPr indent="-304800" lvl="7" marL="365760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8pPr>
            <a:lvl9pPr indent="-304800" lvl="8" marL="4114800">
              <a:lnSpc>
                <a:spcPct val="100000"/>
              </a:lnSpc>
              <a:spcBef>
                <a:spcPts val="1600"/>
              </a:spcBef>
              <a:spcAft>
                <a:spcPts val="1600"/>
              </a:spcAft>
              <a:buClr>
                <a:schemeClr val="dk1"/>
              </a:buClr>
              <a:buSzPts val="1200"/>
              <a:buFont typeface="Poppins"/>
              <a:buChar char="■"/>
              <a:defRPr sz="1200">
                <a:solidFill>
                  <a:schemeClr val="dk1"/>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23.png"/><Relationship Id="rId6" Type="http://schemas.openxmlformats.org/officeDocument/2006/relationships/image" Target="../media/image17.png"/><Relationship Id="rId7" Type="http://schemas.openxmlformats.org/officeDocument/2006/relationships/image" Target="../media/image8.png"/><Relationship Id="rId8"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2.png"/><Relationship Id="rId6" Type="http://schemas.openxmlformats.org/officeDocument/2006/relationships/image" Target="../media/image21.png"/><Relationship Id="rId7" Type="http://schemas.openxmlformats.org/officeDocument/2006/relationships/image" Target="../media/image25.png"/><Relationship Id="rId8"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5"/>
          <p:cNvSpPr txBox="1"/>
          <p:nvPr>
            <p:ph type="ctrTitle"/>
          </p:nvPr>
        </p:nvSpPr>
        <p:spPr>
          <a:xfrm>
            <a:off x="2080675" y="1687650"/>
            <a:ext cx="6350100" cy="143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Salary Prediction: Final Report</a:t>
            </a:r>
            <a:endParaRPr>
              <a:latin typeface="Times New Roman"/>
              <a:ea typeface="Times New Roman"/>
              <a:cs typeface="Times New Roman"/>
              <a:sym typeface="Times New Roman"/>
            </a:endParaRPr>
          </a:p>
        </p:txBody>
      </p:sp>
      <p:sp>
        <p:nvSpPr>
          <p:cNvPr id="200" name="Google Shape;200;p25"/>
          <p:cNvSpPr txBox="1"/>
          <p:nvPr>
            <p:ph idx="1" type="subTitle"/>
          </p:nvPr>
        </p:nvSpPr>
        <p:spPr>
          <a:xfrm>
            <a:off x="2080675" y="3183000"/>
            <a:ext cx="63501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CS479 Data Science - Spring 2024</a:t>
            </a:r>
            <a:endParaRPr b="1">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Dawson Burgess</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Alphonse Crittenden</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Bryan Frahm</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Lucien Lee</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Nyah Nelson</a:t>
            </a:r>
            <a:endParaRPr>
              <a:latin typeface="Times New Roman"/>
              <a:ea typeface="Times New Roman"/>
              <a:cs typeface="Times New Roman"/>
              <a:sym typeface="Times New Roman"/>
            </a:endParaRPr>
          </a:p>
        </p:txBody>
      </p:sp>
      <p:grpSp>
        <p:nvGrpSpPr>
          <p:cNvPr id="201" name="Google Shape;201;p25"/>
          <p:cNvGrpSpPr/>
          <p:nvPr/>
        </p:nvGrpSpPr>
        <p:grpSpPr>
          <a:xfrm>
            <a:off x="2220050" y="1547100"/>
            <a:ext cx="7055100" cy="0"/>
            <a:chOff x="2220050" y="1547100"/>
            <a:chExt cx="7055100" cy="0"/>
          </a:xfrm>
        </p:grpSpPr>
        <p:cxnSp>
          <p:nvCxnSpPr>
            <p:cNvPr id="202" name="Google Shape;202;p25"/>
            <p:cNvCxnSpPr/>
            <p:nvPr/>
          </p:nvCxnSpPr>
          <p:spPr>
            <a:xfrm>
              <a:off x="2220050" y="1547100"/>
              <a:ext cx="464400" cy="0"/>
            </a:xfrm>
            <a:prstGeom prst="straightConnector1">
              <a:avLst/>
            </a:prstGeom>
            <a:noFill/>
            <a:ln cap="flat" cmpd="sng" w="114300">
              <a:solidFill>
                <a:schemeClr val="dk1"/>
              </a:solidFill>
              <a:prstDash val="solid"/>
              <a:round/>
              <a:headEnd len="med" w="med" type="none"/>
              <a:tailEnd len="med" w="med" type="none"/>
            </a:ln>
          </p:spPr>
        </p:cxnSp>
        <p:cxnSp>
          <p:nvCxnSpPr>
            <p:cNvPr id="203" name="Google Shape;203;p25"/>
            <p:cNvCxnSpPr/>
            <p:nvPr/>
          </p:nvCxnSpPr>
          <p:spPr>
            <a:xfrm>
              <a:off x="2684450" y="1547100"/>
              <a:ext cx="6590700" cy="0"/>
            </a:xfrm>
            <a:prstGeom prst="straightConnector1">
              <a:avLst/>
            </a:prstGeom>
            <a:noFill/>
            <a:ln cap="flat" cmpd="sng" w="9525">
              <a:solidFill>
                <a:schemeClr val="dk1"/>
              </a:solidFill>
              <a:prstDash val="solid"/>
              <a:round/>
              <a:headEnd len="med" w="med" type="none"/>
              <a:tailEnd len="med" w="med" type="none"/>
            </a:ln>
          </p:spPr>
        </p:cxnSp>
      </p:grpSp>
      <p:pic>
        <p:nvPicPr>
          <p:cNvPr id="204" name="Google Shape;204;p25"/>
          <p:cNvPicPr preferRelativeResize="0"/>
          <p:nvPr/>
        </p:nvPicPr>
        <p:blipFill>
          <a:blip r:embed="rId3">
            <a:alphaModFix/>
          </a:blip>
          <a:stretch>
            <a:fillRect/>
          </a:stretch>
        </p:blipFill>
        <p:spPr>
          <a:xfrm>
            <a:off x="7596876" y="0"/>
            <a:ext cx="1547124" cy="1547100"/>
          </a:xfrm>
          <a:prstGeom prst="rect">
            <a:avLst/>
          </a:prstGeom>
          <a:noFill/>
          <a:ln>
            <a:noFill/>
          </a:ln>
        </p:spPr>
      </p:pic>
      <p:pic>
        <p:nvPicPr>
          <p:cNvPr id="205" name="Google Shape;205;p25"/>
          <p:cNvPicPr preferRelativeResize="0"/>
          <p:nvPr/>
        </p:nvPicPr>
        <p:blipFill>
          <a:blip r:embed="rId4">
            <a:alphaModFix/>
          </a:blip>
          <a:stretch>
            <a:fillRect/>
          </a:stretch>
        </p:blipFill>
        <p:spPr>
          <a:xfrm>
            <a:off x="6083038" y="2539100"/>
            <a:ext cx="4675149" cy="2604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4"/>
          <p:cNvSpPr txBox="1"/>
          <p:nvPr>
            <p:ph type="title"/>
          </p:nvPr>
        </p:nvSpPr>
        <p:spPr>
          <a:xfrm>
            <a:off x="216000" y="206925"/>
            <a:ext cx="8208000" cy="8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Question 1 </a:t>
            </a:r>
            <a:endParaRPr>
              <a:latin typeface="Times New Roman"/>
              <a:ea typeface="Times New Roman"/>
              <a:cs typeface="Times New Roman"/>
              <a:sym typeface="Times New Roman"/>
            </a:endParaRPr>
          </a:p>
        </p:txBody>
      </p:sp>
      <p:sp>
        <p:nvSpPr>
          <p:cNvPr id="264" name="Google Shape;264;p34"/>
          <p:cNvSpPr txBox="1"/>
          <p:nvPr>
            <p:ph idx="1" type="body"/>
          </p:nvPr>
        </p:nvSpPr>
        <p:spPr>
          <a:xfrm>
            <a:off x="216075" y="792375"/>
            <a:ext cx="8208000" cy="3811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i="1" lang="en" sz="1400">
                <a:solidFill>
                  <a:srgbClr val="000000"/>
                </a:solidFill>
                <a:latin typeface="Times New Roman"/>
                <a:ea typeface="Times New Roman"/>
                <a:cs typeface="Times New Roman"/>
                <a:sym typeface="Times New Roman"/>
              </a:rPr>
              <a:t>Is there a correlation between the company rating and average salary?</a:t>
            </a:r>
            <a:endParaRPr i="1" sz="1400">
              <a:solidFill>
                <a:srgbClr val="000000"/>
              </a:solidFill>
              <a:latin typeface="Times New Roman"/>
              <a:ea typeface="Times New Roman"/>
              <a:cs typeface="Times New Roman"/>
              <a:sym typeface="Times New Roman"/>
            </a:endParaRPr>
          </a:p>
          <a:p>
            <a:pPr indent="0" lvl="0" marL="0" rtl="0" algn="l">
              <a:lnSpc>
                <a:spcPct val="150000"/>
              </a:lnSpc>
              <a:spcBef>
                <a:spcPts val="1600"/>
              </a:spcBef>
              <a:spcAft>
                <a:spcPts val="0"/>
              </a:spcAft>
              <a:buNone/>
            </a:pPr>
            <a:r>
              <a:rPr b="1" lang="en" sz="1400">
                <a:solidFill>
                  <a:srgbClr val="000000"/>
                </a:solidFill>
                <a:latin typeface="Times New Roman"/>
                <a:ea typeface="Times New Roman"/>
                <a:cs typeface="Times New Roman"/>
                <a:sym typeface="Times New Roman"/>
              </a:rPr>
              <a:t>Preliminary Analysis: </a:t>
            </a:r>
            <a:r>
              <a:rPr lang="en" sz="1400">
                <a:solidFill>
                  <a:srgbClr val="000000"/>
                </a:solidFill>
                <a:latin typeface="Times New Roman"/>
                <a:ea typeface="Times New Roman"/>
                <a:cs typeface="Times New Roman"/>
                <a:sym typeface="Times New Roman"/>
              </a:rPr>
              <a:t>Utilize the provided dataset on company ratings and salaries to visually explore the relationship between company ratings and average salaries through scatter plots and correlation coefficients. Analyze any initial patterns or trends observed in the data.</a:t>
            </a:r>
            <a:endParaRPr sz="1400">
              <a:solidFill>
                <a:srgbClr val="000000"/>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 sz="1400">
                <a:solidFill>
                  <a:srgbClr val="000000"/>
                </a:solidFill>
                <a:latin typeface="Times New Roman"/>
                <a:ea typeface="Times New Roman"/>
                <a:cs typeface="Times New Roman"/>
                <a:sym typeface="Times New Roman"/>
              </a:rPr>
              <a:t>Full Analysis: </a:t>
            </a:r>
            <a:r>
              <a:rPr lang="en" sz="1400">
                <a:solidFill>
                  <a:srgbClr val="000000"/>
                </a:solidFill>
                <a:latin typeface="Times New Roman"/>
                <a:ea typeface="Times New Roman"/>
                <a:cs typeface="Times New Roman"/>
                <a:sym typeface="Times New Roman"/>
              </a:rPr>
              <a:t>Apply linear regression analysis to quantify the correlation between company ratings and average salaries. Train a regression model using company ratings as independent variables and average salaries as the dependent variable. Evaluate the model's performance using the metrics mean squared error and R-squared score.</a:t>
            </a:r>
            <a:endParaRPr sz="1400">
              <a:solidFill>
                <a:srgbClr val="000000"/>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 sz="1400">
                <a:solidFill>
                  <a:srgbClr val="000000"/>
                </a:solidFill>
                <a:latin typeface="Times New Roman"/>
                <a:ea typeface="Times New Roman"/>
                <a:cs typeface="Times New Roman"/>
                <a:sym typeface="Times New Roman"/>
              </a:rPr>
              <a:t>Post Analysis:</a:t>
            </a:r>
            <a:r>
              <a:rPr lang="en" sz="1400">
                <a:solidFill>
                  <a:srgbClr val="000000"/>
                </a:solidFill>
                <a:latin typeface="Times New Roman"/>
                <a:ea typeface="Times New Roman"/>
                <a:cs typeface="Times New Roman"/>
                <a:sym typeface="Times New Roman"/>
              </a:rPr>
              <a:t> Interpret the regression results to determine the strength and significance of the correlation between company ratings and average salaries. Discuss potential implications of the findings, considering factors such as the influence of company reputation on salary negotiations and employee satisfaction.</a:t>
            </a:r>
            <a:endParaRPr sz="14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5"/>
          <p:cNvSpPr txBox="1"/>
          <p:nvPr>
            <p:ph type="title"/>
          </p:nvPr>
        </p:nvSpPr>
        <p:spPr>
          <a:xfrm>
            <a:off x="219325" y="2223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a:t>
            </a:r>
            <a:r>
              <a:rPr lang="en">
                <a:latin typeface="Times New Roman"/>
                <a:ea typeface="Times New Roman"/>
                <a:cs typeface="Times New Roman"/>
                <a:sym typeface="Times New Roman"/>
              </a:rPr>
              <a:t>nswer 1</a:t>
            </a:r>
            <a:endParaRPr>
              <a:latin typeface="Times New Roman"/>
              <a:ea typeface="Times New Roman"/>
              <a:cs typeface="Times New Roman"/>
              <a:sym typeface="Times New Roman"/>
            </a:endParaRPr>
          </a:p>
        </p:txBody>
      </p:sp>
      <p:pic>
        <p:nvPicPr>
          <p:cNvPr id="270" name="Google Shape;270;p35"/>
          <p:cNvPicPr preferRelativeResize="0"/>
          <p:nvPr/>
        </p:nvPicPr>
        <p:blipFill rotWithShape="1">
          <a:blip r:embed="rId3">
            <a:alphaModFix/>
          </a:blip>
          <a:srcRect b="11019" l="1991" r="874" t="898"/>
          <a:stretch/>
        </p:blipFill>
        <p:spPr>
          <a:xfrm>
            <a:off x="3034550" y="365850"/>
            <a:ext cx="5795850" cy="4089699"/>
          </a:xfrm>
          <a:prstGeom prst="rect">
            <a:avLst/>
          </a:prstGeom>
          <a:noFill/>
          <a:ln>
            <a:noFill/>
          </a:ln>
        </p:spPr>
      </p:pic>
      <p:sp>
        <p:nvSpPr>
          <p:cNvPr id="271" name="Google Shape;271;p35"/>
          <p:cNvSpPr txBox="1"/>
          <p:nvPr/>
        </p:nvSpPr>
        <p:spPr>
          <a:xfrm>
            <a:off x="65525" y="795075"/>
            <a:ext cx="2969100" cy="3591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Weak relationship observed between company rating and minimum salary.</a:t>
            </a:r>
            <a:endParaRPr>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Predicted salaries deviate from actual salaries by an average of approximately $903.79.</a:t>
            </a:r>
            <a:endParaRPr>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Company rating explains only about 8.1% of the variance in minimum salaries.</a:t>
            </a:r>
            <a:endParaRPr>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Other factors likely play a more significant role in determining salary levels.</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highlight>
                <a:schemeClr val="accent1"/>
              </a:highlight>
              <a:latin typeface="Times New Roman"/>
              <a:ea typeface="Times New Roman"/>
              <a:cs typeface="Times New Roman"/>
              <a:sym typeface="Times New Roman"/>
            </a:endParaRPr>
          </a:p>
        </p:txBody>
      </p:sp>
      <p:pic>
        <p:nvPicPr>
          <p:cNvPr id="272" name="Google Shape;272;p35"/>
          <p:cNvPicPr preferRelativeResize="0"/>
          <p:nvPr/>
        </p:nvPicPr>
        <p:blipFill>
          <a:blip r:embed="rId4">
            <a:alphaModFix/>
          </a:blip>
          <a:stretch>
            <a:fillRect/>
          </a:stretch>
        </p:blipFill>
        <p:spPr>
          <a:xfrm>
            <a:off x="4381150" y="4530825"/>
            <a:ext cx="3750400" cy="612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6"/>
          <p:cNvSpPr txBox="1"/>
          <p:nvPr>
            <p:ph type="title"/>
          </p:nvPr>
        </p:nvSpPr>
        <p:spPr>
          <a:xfrm>
            <a:off x="216075" y="240375"/>
            <a:ext cx="8208000" cy="77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Question 2</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278" name="Google Shape;278;p36"/>
          <p:cNvSpPr txBox="1"/>
          <p:nvPr>
            <p:ph idx="1" type="body"/>
          </p:nvPr>
        </p:nvSpPr>
        <p:spPr>
          <a:xfrm>
            <a:off x="216075" y="817450"/>
            <a:ext cx="8631000" cy="3786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i="1" lang="en" sz="1300">
                <a:solidFill>
                  <a:srgbClr val="000000"/>
                </a:solidFill>
                <a:latin typeface="Times New Roman"/>
                <a:ea typeface="Times New Roman"/>
                <a:cs typeface="Times New Roman"/>
                <a:sym typeface="Times New Roman"/>
              </a:rPr>
              <a:t>Is there a correlation between certain job descriptions, titles, or words that result in an increased salary?</a:t>
            </a:r>
            <a:endParaRPr i="1" sz="1300">
              <a:solidFill>
                <a:srgbClr val="000000"/>
              </a:solidFill>
              <a:latin typeface="Times New Roman"/>
              <a:ea typeface="Times New Roman"/>
              <a:cs typeface="Times New Roman"/>
              <a:sym typeface="Times New Roman"/>
            </a:endParaRPr>
          </a:p>
          <a:p>
            <a:pPr indent="0" lvl="0" marL="0" rtl="0" algn="l">
              <a:lnSpc>
                <a:spcPct val="150000"/>
              </a:lnSpc>
              <a:spcBef>
                <a:spcPts val="1600"/>
              </a:spcBef>
              <a:spcAft>
                <a:spcPts val="0"/>
              </a:spcAft>
              <a:buNone/>
            </a:pPr>
            <a:r>
              <a:rPr b="1" lang="en" sz="1300">
                <a:solidFill>
                  <a:srgbClr val="000000"/>
                </a:solidFill>
                <a:latin typeface="Times New Roman"/>
                <a:ea typeface="Times New Roman"/>
                <a:cs typeface="Times New Roman"/>
                <a:sym typeface="Times New Roman"/>
              </a:rPr>
              <a:t>Preliminary Analysis: </a:t>
            </a:r>
            <a:r>
              <a:rPr lang="en" sz="1300">
                <a:solidFill>
                  <a:srgbClr val="000000"/>
                </a:solidFill>
                <a:latin typeface="Times New Roman"/>
                <a:ea typeface="Times New Roman"/>
                <a:cs typeface="Times New Roman"/>
                <a:sym typeface="Times New Roman"/>
              </a:rPr>
              <a:t>Utilize natural language processing techniques to preprocess and analyze job descriptions from the provided dataset. Identify relevant keywords or phrases associated with high-salary positions through frequency analysis or sentiment analysis. Visualize the distribution of salaries based on job titles or keywords.</a:t>
            </a:r>
            <a:endParaRPr sz="1300">
              <a:solidFill>
                <a:srgbClr val="000000"/>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 sz="1300">
                <a:solidFill>
                  <a:srgbClr val="000000"/>
                </a:solidFill>
                <a:latin typeface="Times New Roman"/>
                <a:ea typeface="Times New Roman"/>
                <a:cs typeface="Times New Roman"/>
                <a:sym typeface="Times New Roman"/>
              </a:rPr>
              <a:t>Full Analysis: </a:t>
            </a:r>
            <a:r>
              <a:rPr lang="en" sz="1300">
                <a:solidFill>
                  <a:srgbClr val="000000"/>
                </a:solidFill>
                <a:latin typeface="Times New Roman"/>
                <a:ea typeface="Times New Roman"/>
                <a:cs typeface="Times New Roman"/>
                <a:sym typeface="Times New Roman"/>
              </a:rPr>
              <a:t>Employ regression analysis to quantify the correlation between specific job descriptions, titles, or keywords and salary levels. Train a regression model using job descriptions or title features as independent variables and salary as the dependent variable. Assess the model's performance and significance of features through metrics such as coefficients and p-values.</a:t>
            </a:r>
            <a:endParaRPr sz="1300">
              <a:solidFill>
                <a:srgbClr val="000000"/>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 sz="1300">
                <a:solidFill>
                  <a:srgbClr val="000000"/>
                </a:solidFill>
                <a:latin typeface="Times New Roman"/>
                <a:ea typeface="Times New Roman"/>
                <a:cs typeface="Times New Roman"/>
                <a:sym typeface="Times New Roman"/>
              </a:rPr>
              <a:t>Post Analysis:</a:t>
            </a:r>
            <a:r>
              <a:rPr lang="en" sz="1300">
                <a:solidFill>
                  <a:srgbClr val="000000"/>
                </a:solidFill>
                <a:latin typeface="Times New Roman"/>
                <a:ea typeface="Times New Roman"/>
                <a:cs typeface="Times New Roman"/>
                <a:sym typeface="Times New Roman"/>
              </a:rPr>
              <a:t> Interpret the regression results to identify significant predictors of increased salary, such as specific skills, responsibilities, or industry sectors mentioned in job descriptions. Discuss potential implications for job seekers in tailoring their resumes and focusing on high-value skills or experiences. Additionally, consider the relevance of these findings for employers in attracting and retaining talent.</a:t>
            </a:r>
            <a:endParaRPr sz="13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Answer 2</a:t>
            </a:r>
            <a:endParaRPr>
              <a:latin typeface="Times New Roman"/>
              <a:ea typeface="Times New Roman"/>
              <a:cs typeface="Times New Roman"/>
              <a:sym typeface="Times New Roman"/>
            </a:endParaRPr>
          </a:p>
        </p:txBody>
      </p:sp>
      <p:sp>
        <p:nvSpPr>
          <p:cNvPr id="284" name="Google Shape;284;p37"/>
          <p:cNvSpPr txBox="1"/>
          <p:nvPr>
            <p:ph idx="1" type="body"/>
          </p:nvPr>
        </p:nvSpPr>
        <p:spPr>
          <a:xfrm>
            <a:off x="232800" y="1017725"/>
            <a:ext cx="4215300" cy="358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Times New Roman"/>
                <a:ea typeface="Times New Roman"/>
                <a:cs typeface="Times New Roman"/>
                <a:sym typeface="Times New Roman"/>
              </a:rPr>
              <a:t>These are the </a:t>
            </a:r>
            <a:r>
              <a:rPr lang="en" sz="1500">
                <a:latin typeface="Times New Roman"/>
                <a:ea typeface="Times New Roman"/>
                <a:cs typeface="Times New Roman"/>
                <a:sym typeface="Times New Roman"/>
              </a:rPr>
              <a:t>results</a:t>
            </a:r>
            <a:r>
              <a:rPr lang="en" sz="1500">
                <a:latin typeface="Times New Roman"/>
                <a:ea typeface="Times New Roman"/>
                <a:cs typeface="Times New Roman"/>
                <a:sym typeface="Times New Roman"/>
              </a:rPr>
              <a:t> from semantical analysis: </a:t>
            </a:r>
            <a:endParaRPr sz="1500">
              <a:latin typeface="Times New Roman"/>
              <a:ea typeface="Times New Roman"/>
              <a:cs typeface="Times New Roman"/>
              <a:sym typeface="Times New Roman"/>
            </a:endParaRPr>
          </a:p>
          <a:p>
            <a:pPr indent="0" lvl="0" marL="0" rtl="0" algn="l">
              <a:spcBef>
                <a:spcPts val="0"/>
              </a:spcBef>
              <a:spcAft>
                <a:spcPts val="0"/>
              </a:spcAft>
              <a:buNone/>
            </a:pPr>
            <a:r>
              <a:t/>
            </a:r>
            <a:endParaRPr sz="1500">
              <a:latin typeface="Times New Roman"/>
              <a:ea typeface="Times New Roman"/>
              <a:cs typeface="Times New Roman"/>
              <a:sym typeface="Times New Roman"/>
            </a:endParaRPr>
          </a:p>
          <a:p>
            <a:pPr indent="0" lvl="0" marL="0" rtl="0" algn="l">
              <a:spcBef>
                <a:spcPts val="0"/>
              </a:spcBef>
              <a:spcAft>
                <a:spcPts val="0"/>
              </a:spcAft>
              <a:buNone/>
            </a:pPr>
            <a:r>
              <a:rPr lang="en" sz="1500">
                <a:latin typeface="Times New Roman"/>
                <a:ea typeface="Times New Roman"/>
                <a:cs typeface="Times New Roman"/>
                <a:sym typeface="Times New Roman"/>
              </a:rPr>
              <a:t>The first results are from using linear regression</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Shows the top 10 words </a:t>
            </a:r>
            <a:r>
              <a:rPr lang="en" sz="1500">
                <a:latin typeface="Times New Roman"/>
                <a:ea typeface="Times New Roman"/>
                <a:cs typeface="Times New Roman"/>
                <a:sym typeface="Times New Roman"/>
              </a:rPr>
              <a:t>that are associated with a higher paying job. </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The higher the number, the larger the correlation. </a:t>
            </a:r>
            <a:endParaRPr sz="1500">
              <a:latin typeface="Times New Roman"/>
              <a:ea typeface="Times New Roman"/>
              <a:cs typeface="Times New Roman"/>
              <a:sym typeface="Times New Roman"/>
            </a:endParaRPr>
          </a:p>
          <a:p>
            <a:pPr indent="0" lvl="0" marL="0" rtl="0" algn="l">
              <a:spcBef>
                <a:spcPts val="0"/>
              </a:spcBef>
              <a:spcAft>
                <a:spcPts val="0"/>
              </a:spcAft>
              <a:buNone/>
            </a:pPr>
            <a:r>
              <a:t/>
            </a:r>
            <a:endParaRPr sz="1500">
              <a:latin typeface="Times New Roman"/>
              <a:ea typeface="Times New Roman"/>
              <a:cs typeface="Times New Roman"/>
              <a:sym typeface="Times New Roman"/>
            </a:endParaRPr>
          </a:p>
          <a:p>
            <a:pPr indent="0" lvl="0" marL="0" rtl="0" algn="l">
              <a:spcBef>
                <a:spcPts val="0"/>
              </a:spcBef>
              <a:spcAft>
                <a:spcPts val="0"/>
              </a:spcAft>
              <a:buNone/>
            </a:pPr>
            <a:r>
              <a:rPr lang="en" sz="1500">
                <a:latin typeface="Times New Roman"/>
                <a:ea typeface="Times New Roman"/>
                <a:cs typeface="Times New Roman"/>
                <a:sym typeface="Times New Roman"/>
              </a:rPr>
              <a:t>The second block of output is the results of using a Random Forest Regression</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Sows the top 10 words associated with a higher paying job</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The higher the number, the more it's associated with a higher paying job. </a:t>
            </a:r>
            <a:endParaRPr sz="1500">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pic>
        <p:nvPicPr>
          <p:cNvPr id="285" name="Google Shape;285;p37"/>
          <p:cNvPicPr preferRelativeResize="0"/>
          <p:nvPr/>
        </p:nvPicPr>
        <p:blipFill>
          <a:blip r:embed="rId3">
            <a:alphaModFix/>
          </a:blip>
          <a:stretch>
            <a:fillRect/>
          </a:stretch>
        </p:blipFill>
        <p:spPr>
          <a:xfrm>
            <a:off x="4572000" y="325425"/>
            <a:ext cx="3852000" cy="41863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ML models</a:t>
            </a:r>
            <a:endParaRPr>
              <a:latin typeface="Times New Roman"/>
              <a:ea typeface="Times New Roman"/>
              <a:cs typeface="Times New Roman"/>
              <a:sym typeface="Times New Roman"/>
            </a:endParaRPr>
          </a:p>
        </p:txBody>
      </p:sp>
      <p:sp>
        <p:nvSpPr>
          <p:cNvPr id="291" name="Google Shape;291;p38"/>
          <p:cNvSpPr txBox="1"/>
          <p:nvPr>
            <p:ph idx="1" type="body"/>
          </p:nvPr>
        </p:nvSpPr>
        <p:spPr>
          <a:xfrm>
            <a:off x="207700" y="1017725"/>
            <a:ext cx="8216400" cy="35862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Initially, we employed linear regression to investigate correlations between company ratings and average salaries, as well as to analyze the impact of certain job descriptions or titles on salary levels. </a:t>
            </a:r>
            <a:endParaRPr sz="1400">
              <a:solidFill>
                <a:srgbClr val="000000"/>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Subsequently, we extended our analysis to include other machine learning techniques such as </a:t>
            </a:r>
            <a:endParaRPr sz="1400">
              <a:solidFill>
                <a:srgbClr val="000000"/>
              </a:solidFill>
              <a:latin typeface="Times New Roman"/>
              <a:ea typeface="Times New Roman"/>
              <a:cs typeface="Times New Roman"/>
              <a:sym typeface="Times New Roman"/>
            </a:endParaRPr>
          </a:p>
          <a:p>
            <a:pPr indent="-317500" lvl="1" marL="914400" rtl="0" algn="l">
              <a:lnSpc>
                <a:spcPct val="150000"/>
              </a:lnSpc>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random forest regression</a:t>
            </a:r>
            <a:endParaRPr sz="1400">
              <a:solidFill>
                <a:srgbClr val="000000"/>
              </a:solidFill>
              <a:latin typeface="Times New Roman"/>
              <a:ea typeface="Times New Roman"/>
              <a:cs typeface="Times New Roman"/>
              <a:sym typeface="Times New Roman"/>
            </a:endParaRPr>
          </a:p>
          <a:p>
            <a:pPr indent="-317500" lvl="1" marL="914400" rtl="0" algn="l">
              <a:lnSpc>
                <a:spcPct val="150000"/>
              </a:lnSpc>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gradient boosting</a:t>
            </a:r>
            <a:endParaRPr sz="1400">
              <a:solidFill>
                <a:srgbClr val="000000"/>
              </a:solidFill>
              <a:latin typeface="Times New Roman"/>
              <a:ea typeface="Times New Roman"/>
              <a:cs typeface="Times New Roman"/>
              <a:sym typeface="Times New Roman"/>
            </a:endParaRPr>
          </a:p>
          <a:p>
            <a:pPr indent="-317500" lvl="1" marL="914400" rtl="0" algn="l">
              <a:lnSpc>
                <a:spcPct val="150000"/>
              </a:lnSpc>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support vector machines</a:t>
            </a:r>
            <a:endParaRPr sz="1400">
              <a:solidFill>
                <a:srgbClr val="000000"/>
              </a:solidFill>
              <a:latin typeface="Times New Roman"/>
              <a:ea typeface="Times New Roman"/>
              <a:cs typeface="Times New Roman"/>
              <a:sym typeface="Times New Roman"/>
            </a:endParaRPr>
          </a:p>
          <a:p>
            <a:pPr indent="-317500" lvl="1" marL="914400" rtl="0" algn="l">
              <a:lnSpc>
                <a:spcPct val="150000"/>
              </a:lnSpc>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decision trees</a:t>
            </a:r>
            <a:endParaRPr sz="1400">
              <a:solidFill>
                <a:srgbClr val="000000"/>
              </a:solidFill>
              <a:latin typeface="Times New Roman"/>
              <a:ea typeface="Times New Roman"/>
              <a:cs typeface="Times New Roman"/>
              <a:sym typeface="Times New Roman"/>
            </a:endParaRPr>
          </a:p>
          <a:p>
            <a:pPr indent="-317500" lvl="1" marL="914400" rtl="0" algn="l">
              <a:lnSpc>
                <a:spcPct val="150000"/>
              </a:lnSpc>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k-nearest neighbors</a:t>
            </a:r>
            <a:endParaRPr sz="1400">
              <a:solidFill>
                <a:srgbClr val="000000"/>
              </a:solidFill>
              <a:latin typeface="Times New Roman"/>
              <a:ea typeface="Times New Roman"/>
              <a:cs typeface="Times New Roman"/>
              <a:sym typeface="Times New Roman"/>
            </a:endParaRPr>
          </a:p>
          <a:p>
            <a:pPr indent="-317500" lvl="1" marL="914400" rtl="0" algn="l">
              <a:lnSpc>
                <a:spcPct val="150000"/>
              </a:lnSpc>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ridge regression</a:t>
            </a:r>
            <a:endParaRPr sz="1400">
              <a:solidFill>
                <a:srgbClr val="000000"/>
              </a:solidFill>
              <a:latin typeface="Times New Roman"/>
              <a:ea typeface="Times New Roman"/>
              <a:cs typeface="Times New Roman"/>
              <a:sym typeface="Times New Roman"/>
            </a:endParaRPr>
          </a:p>
          <a:p>
            <a:pPr indent="-317500" lvl="1" marL="914400" rtl="0" algn="l">
              <a:lnSpc>
                <a:spcPct val="150000"/>
              </a:lnSpc>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lasso regression. </a:t>
            </a:r>
            <a:endParaRPr sz="1400">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ML models</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297" name="Google Shape;297;p39"/>
          <p:cNvSpPr txBox="1"/>
          <p:nvPr>
            <p:ph idx="1" type="body"/>
          </p:nvPr>
        </p:nvSpPr>
        <p:spPr>
          <a:xfrm>
            <a:off x="216075" y="1017725"/>
            <a:ext cx="2843700" cy="35862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To further extend analysis, our team utilized PyTorch to craft a custom neural network model to train on, test, and analyze the data.</a:t>
            </a:r>
            <a:endParaRPr sz="1300">
              <a:solidFill>
                <a:srgbClr val="000000"/>
              </a:solidFill>
              <a:latin typeface="Times New Roman"/>
              <a:ea typeface="Times New Roman"/>
              <a:cs typeface="Times New Roman"/>
              <a:sym typeface="Times New Roman"/>
            </a:endParaRPr>
          </a:p>
          <a:p>
            <a:pPr indent="-311150" lvl="0" marL="457200" rtl="0" algn="l">
              <a:lnSpc>
                <a:spcPct val="150000"/>
              </a:lnSpc>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Here is a quick look at our neural network model: </a:t>
            </a:r>
            <a:endParaRPr sz="1300">
              <a:solidFill>
                <a:srgbClr val="000000"/>
              </a:solidFill>
              <a:latin typeface="Times New Roman"/>
              <a:ea typeface="Times New Roman"/>
              <a:cs typeface="Times New Roman"/>
              <a:sym typeface="Times New Roman"/>
            </a:endParaRPr>
          </a:p>
          <a:p>
            <a:pPr indent="-311150" lvl="1" marL="914400" rtl="0" algn="l">
              <a:lnSpc>
                <a:spcPct val="150000"/>
              </a:lnSpc>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It has 3 hidden layers</a:t>
            </a:r>
            <a:endParaRPr sz="1300">
              <a:solidFill>
                <a:srgbClr val="000000"/>
              </a:solidFill>
              <a:latin typeface="Times New Roman"/>
              <a:ea typeface="Times New Roman"/>
              <a:cs typeface="Times New Roman"/>
              <a:sym typeface="Times New Roman"/>
            </a:endParaRPr>
          </a:p>
          <a:p>
            <a:pPr indent="-311150" lvl="1" marL="914400" rtl="0" algn="l">
              <a:lnSpc>
                <a:spcPct val="150000"/>
              </a:lnSpc>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Uses Adam optimizer </a:t>
            </a:r>
            <a:endParaRPr sz="1300">
              <a:solidFill>
                <a:srgbClr val="000000"/>
              </a:solidFill>
              <a:latin typeface="Times New Roman"/>
              <a:ea typeface="Times New Roman"/>
              <a:cs typeface="Times New Roman"/>
              <a:sym typeface="Times New Roman"/>
            </a:endParaRPr>
          </a:p>
          <a:p>
            <a:pPr indent="-311150" lvl="1" marL="914400" rtl="0" algn="l">
              <a:lnSpc>
                <a:spcPct val="150000"/>
              </a:lnSpc>
              <a:spcBef>
                <a:spcPts val="0"/>
              </a:spcBef>
              <a:spcAft>
                <a:spcPts val="0"/>
              </a:spcAft>
              <a:buSzPts val="1300"/>
              <a:buFont typeface="Times New Roman"/>
              <a:buChar char="-"/>
            </a:pPr>
            <a:r>
              <a:rPr lang="en" sz="1300">
                <a:highlight>
                  <a:schemeClr val="lt1"/>
                </a:highlight>
                <a:latin typeface="Times New Roman"/>
                <a:ea typeface="Times New Roman"/>
                <a:cs typeface="Times New Roman"/>
                <a:sym typeface="Times New Roman"/>
              </a:rPr>
              <a:t>ReLU, short for rectified linear unit, is a non-linear activation function</a:t>
            </a:r>
            <a:endParaRPr sz="1300">
              <a:highlight>
                <a:schemeClr val="lt1"/>
              </a:highlight>
              <a:latin typeface="Times New Roman"/>
              <a:ea typeface="Times New Roman"/>
              <a:cs typeface="Times New Roman"/>
              <a:sym typeface="Times New Roman"/>
            </a:endParaRPr>
          </a:p>
        </p:txBody>
      </p:sp>
      <p:pic>
        <p:nvPicPr>
          <p:cNvPr id="298" name="Google Shape;298;p39"/>
          <p:cNvPicPr preferRelativeResize="0"/>
          <p:nvPr/>
        </p:nvPicPr>
        <p:blipFill>
          <a:blip r:embed="rId3">
            <a:alphaModFix/>
          </a:blip>
          <a:stretch>
            <a:fillRect/>
          </a:stretch>
        </p:blipFill>
        <p:spPr>
          <a:xfrm>
            <a:off x="3319493" y="0"/>
            <a:ext cx="5824507" cy="51434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Validate models</a:t>
            </a:r>
            <a:r>
              <a:rPr lang="en"/>
              <a:t> (results)</a:t>
            </a:r>
            <a:endParaRPr/>
          </a:p>
        </p:txBody>
      </p:sp>
      <p:sp>
        <p:nvSpPr>
          <p:cNvPr id="304" name="Google Shape;304;p40"/>
          <p:cNvSpPr txBox="1"/>
          <p:nvPr>
            <p:ph idx="1" type="body"/>
          </p:nvPr>
        </p:nvSpPr>
        <p:spPr>
          <a:xfrm>
            <a:off x="224425" y="988450"/>
            <a:ext cx="6222300" cy="3576000"/>
          </a:xfrm>
          <a:prstGeom prst="rect">
            <a:avLst/>
          </a:prstGeom>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Font typeface="Times New Roman"/>
              <a:buChar char="-"/>
            </a:pPr>
            <a:r>
              <a:rPr i="1" lang="en" sz="1700">
                <a:latin typeface="Times New Roman"/>
                <a:ea typeface="Times New Roman"/>
                <a:cs typeface="Times New Roman"/>
                <a:sym typeface="Times New Roman"/>
              </a:rPr>
              <a:t>Random Forest</a:t>
            </a:r>
            <a:r>
              <a:rPr lang="en" sz="1700">
                <a:latin typeface="Times New Roman"/>
                <a:ea typeface="Times New Roman"/>
                <a:cs typeface="Times New Roman"/>
                <a:sym typeface="Times New Roman"/>
              </a:rPr>
              <a:t> and </a:t>
            </a:r>
            <a:r>
              <a:rPr i="1" lang="en" sz="1700">
                <a:latin typeface="Times New Roman"/>
                <a:ea typeface="Times New Roman"/>
                <a:cs typeface="Times New Roman"/>
                <a:sym typeface="Times New Roman"/>
              </a:rPr>
              <a:t>Gradient Boosting</a:t>
            </a:r>
            <a:r>
              <a:rPr lang="en" sz="1700">
                <a:latin typeface="Times New Roman"/>
                <a:ea typeface="Times New Roman"/>
                <a:cs typeface="Times New Roman"/>
                <a:sym typeface="Times New Roman"/>
              </a:rPr>
              <a:t> achieved very low Mean Squared Error (MSE) and high R-squared (R^2) scores, suggesting </a:t>
            </a:r>
            <a:r>
              <a:rPr lang="en" sz="1700" u="sng">
                <a:latin typeface="Times New Roman"/>
                <a:ea typeface="Times New Roman"/>
                <a:cs typeface="Times New Roman"/>
                <a:sym typeface="Times New Roman"/>
              </a:rPr>
              <a:t>excellent predictive performance</a:t>
            </a:r>
            <a:r>
              <a:rPr lang="en" sz="1700">
                <a:latin typeface="Times New Roman"/>
                <a:ea typeface="Times New Roman"/>
                <a:cs typeface="Times New Roman"/>
                <a:sym typeface="Times New Roman"/>
              </a:rPr>
              <a:t>.</a:t>
            </a:r>
            <a:endParaRPr sz="1700">
              <a:latin typeface="Times New Roman"/>
              <a:ea typeface="Times New Roman"/>
              <a:cs typeface="Times New Roman"/>
              <a:sym typeface="Times New Roman"/>
            </a:endParaRPr>
          </a:p>
          <a:p>
            <a:pPr indent="-336550" lvl="0" marL="457200" rtl="0" algn="l">
              <a:lnSpc>
                <a:spcPct val="115000"/>
              </a:lnSpc>
              <a:spcBef>
                <a:spcPts val="0"/>
              </a:spcBef>
              <a:spcAft>
                <a:spcPts val="0"/>
              </a:spcAft>
              <a:buSzPts val="1700"/>
              <a:buFont typeface="Times New Roman"/>
              <a:buChar char="-"/>
            </a:pPr>
            <a:r>
              <a:rPr i="1" lang="en" sz="1700">
                <a:latin typeface="Times New Roman"/>
                <a:ea typeface="Times New Roman"/>
                <a:cs typeface="Times New Roman"/>
                <a:sym typeface="Times New Roman"/>
              </a:rPr>
              <a:t>Support Vector Machine (SVM)</a:t>
            </a:r>
            <a:r>
              <a:rPr lang="en" sz="1700">
                <a:latin typeface="Times New Roman"/>
                <a:ea typeface="Times New Roman"/>
                <a:cs typeface="Times New Roman"/>
                <a:sym typeface="Times New Roman"/>
              </a:rPr>
              <a:t> had a high MSE and relatively low R^2, indicating </a:t>
            </a:r>
            <a:r>
              <a:rPr lang="en" sz="1700" u="sng">
                <a:latin typeface="Times New Roman"/>
                <a:ea typeface="Times New Roman"/>
                <a:cs typeface="Times New Roman"/>
                <a:sym typeface="Times New Roman"/>
              </a:rPr>
              <a:t>poorer performance compared to other models</a:t>
            </a:r>
            <a:r>
              <a:rPr lang="en" sz="1700">
                <a:latin typeface="Times New Roman"/>
                <a:ea typeface="Times New Roman"/>
                <a:cs typeface="Times New Roman"/>
                <a:sym typeface="Times New Roman"/>
              </a:rPr>
              <a:t>.</a:t>
            </a:r>
            <a:endParaRPr sz="1700">
              <a:latin typeface="Times New Roman"/>
              <a:ea typeface="Times New Roman"/>
              <a:cs typeface="Times New Roman"/>
              <a:sym typeface="Times New Roman"/>
            </a:endParaRPr>
          </a:p>
          <a:p>
            <a:pPr indent="-336550" lvl="0" marL="457200" rtl="0" algn="l">
              <a:lnSpc>
                <a:spcPct val="115000"/>
              </a:lnSpc>
              <a:spcBef>
                <a:spcPts val="0"/>
              </a:spcBef>
              <a:spcAft>
                <a:spcPts val="0"/>
              </a:spcAft>
              <a:buSzPts val="1700"/>
              <a:buFont typeface="Times New Roman"/>
              <a:buChar char="-"/>
            </a:pPr>
            <a:r>
              <a:rPr i="1" lang="en" sz="1700">
                <a:latin typeface="Times New Roman"/>
                <a:ea typeface="Times New Roman"/>
                <a:cs typeface="Times New Roman"/>
                <a:sym typeface="Times New Roman"/>
              </a:rPr>
              <a:t>Decision Tree</a:t>
            </a:r>
            <a:r>
              <a:rPr lang="en" sz="1700">
                <a:latin typeface="Times New Roman"/>
                <a:ea typeface="Times New Roman"/>
                <a:cs typeface="Times New Roman"/>
                <a:sym typeface="Times New Roman"/>
              </a:rPr>
              <a:t> had a relatively high MSE but a high R^2, </a:t>
            </a:r>
            <a:r>
              <a:rPr lang="en" sz="1700" u="sng">
                <a:latin typeface="Times New Roman"/>
                <a:ea typeface="Times New Roman"/>
                <a:cs typeface="Times New Roman"/>
                <a:sym typeface="Times New Roman"/>
              </a:rPr>
              <a:t>suggesting overfitting</a:t>
            </a:r>
            <a:r>
              <a:rPr lang="en" sz="1700">
                <a:latin typeface="Times New Roman"/>
                <a:ea typeface="Times New Roman"/>
                <a:cs typeface="Times New Roman"/>
                <a:sym typeface="Times New Roman"/>
              </a:rPr>
              <a:t>.</a:t>
            </a:r>
            <a:endParaRPr sz="1700">
              <a:latin typeface="Times New Roman"/>
              <a:ea typeface="Times New Roman"/>
              <a:cs typeface="Times New Roman"/>
              <a:sym typeface="Times New Roman"/>
            </a:endParaRPr>
          </a:p>
          <a:p>
            <a:pPr indent="-336550" lvl="0" marL="457200" rtl="0" algn="l">
              <a:lnSpc>
                <a:spcPct val="115000"/>
              </a:lnSpc>
              <a:spcBef>
                <a:spcPts val="0"/>
              </a:spcBef>
              <a:spcAft>
                <a:spcPts val="0"/>
              </a:spcAft>
              <a:buSzPts val="1700"/>
              <a:buFont typeface="Times New Roman"/>
              <a:buChar char="-"/>
            </a:pPr>
            <a:r>
              <a:rPr i="1" lang="en" sz="1700">
                <a:latin typeface="Times New Roman"/>
                <a:ea typeface="Times New Roman"/>
                <a:cs typeface="Times New Roman"/>
                <a:sym typeface="Times New Roman"/>
              </a:rPr>
              <a:t>K-Nearest Neighbors (KNN)</a:t>
            </a:r>
            <a:r>
              <a:rPr lang="en" sz="1700">
                <a:latin typeface="Times New Roman"/>
                <a:ea typeface="Times New Roman"/>
                <a:cs typeface="Times New Roman"/>
                <a:sym typeface="Times New Roman"/>
              </a:rPr>
              <a:t> showed a moderate MSE and R^2, indicating </a:t>
            </a:r>
            <a:r>
              <a:rPr lang="en" sz="1700" u="sng">
                <a:latin typeface="Times New Roman"/>
                <a:ea typeface="Times New Roman"/>
                <a:cs typeface="Times New Roman"/>
                <a:sym typeface="Times New Roman"/>
              </a:rPr>
              <a:t>average predictive performance</a:t>
            </a:r>
            <a:r>
              <a:rPr lang="en" sz="1700">
                <a:latin typeface="Times New Roman"/>
                <a:ea typeface="Times New Roman"/>
                <a:cs typeface="Times New Roman"/>
                <a:sym typeface="Times New Roman"/>
              </a:rPr>
              <a:t>.</a:t>
            </a:r>
            <a:endParaRPr sz="1700">
              <a:latin typeface="Times New Roman"/>
              <a:ea typeface="Times New Roman"/>
              <a:cs typeface="Times New Roman"/>
              <a:sym typeface="Times New Roman"/>
            </a:endParaRPr>
          </a:p>
          <a:p>
            <a:pPr indent="-336550" lvl="0" marL="457200" rtl="0" algn="l">
              <a:lnSpc>
                <a:spcPct val="115000"/>
              </a:lnSpc>
              <a:spcBef>
                <a:spcPts val="0"/>
              </a:spcBef>
              <a:spcAft>
                <a:spcPts val="0"/>
              </a:spcAft>
              <a:buSzPts val="1700"/>
              <a:buFont typeface="Times New Roman"/>
              <a:buChar char="-"/>
            </a:pPr>
            <a:r>
              <a:rPr i="1" lang="en" sz="1700">
                <a:latin typeface="Times New Roman"/>
                <a:ea typeface="Times New Roman"/>
                <a:cs typeface="Times New Roman"/>
                <a:sym typeface="Times New Roman"/>
              </a:rPr>
              <a:t>Ridge</a:t>
            </a:r>
            <a:r>
              <a:rPr lang="en" sz="1700">
                <a:latin typeface="Times New Roman"/>
                <a:ea typeface="Times New Roman"/>
                <a:cs typeface="Times New Roman"/>
                <a:sym typeface="Times New Roman"/>
              </a:rPr>
              <a:t> and </a:t>
            </a:r>
            <a:r>
              <a:rPr i="1" lang="en" sz="1700">
                <a:latin typeface="Times New Roman"/>
                <a:ea typeface="Times New Roman"/>
                <a:cs typeface="Times New Roman"/>
                <a:sym typeface="Times New Roman"/>
              </a:rPr>
              <a:t>Lasso Regression</a:t>
            </a:r>
            <a:r>
              <a:rPr lang="en" sz="1700">
                <a:latin typeface="Times New Roman"/>
                <a:ea typeface="Times New Roman"/>
                <a:cs typeface="Times New Roman"/>
                <a:sym typeface="Times New Roman"/>
              </a:rPr>
              <a:t> had low MSE and high R^2, indicating </a:t>
            </a:r>
            <a:r>
              <a:rPr lang="en" sz="1700" u="sng">
                <a:latin typeface="Times New Roman"/>
                <a:ea typeface="Times New Roman"/>
                <a:cs typeface="Times New Roman"/>
                <a:sym typeface="Times New Roman"/>
              </a:rPr>
              <a:t>good predictive performance</a:t>
            </a:r>
            <a:r>
              <a:rPr lang="en" sz="1700">
                <a:latin typeface="Times New Roman"/>
                <a:ea typeface="Times New Roman"/>
                <a:cs typeface="Times New Roman"/>
                <a:sym typeface="Times New Roman"/>
              </a:rPr>
              <a:t>.</a:t>
            </a:r>
            <a:endParaRPr sz="1700">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pic>
        <p:nvPicPr>
          <p:cNvPr id="305" name="Google Shape;305;p40"/>
          <p:cNvPicPr preferRelativeResize="0"/>
          <p:nvPr/>
        </p:nvPicPr>
        <p:blipFill>
          <a:blip r:embed="rId3">
            <a:alphaModFix/>
          </a:blip>
          <a:stretch>
            <a:fillRect/>
          </a:stretch>
        </p:blipFill>
        <p:spPr>
          <a:xfrm>
            <a:off x="6446725" y="988450"/>
            <a:ext cx="2417100" cy="36447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Validate models (results)</a:t>
            </a:r>
            <a:endParaRPr/>
          </a:p>
          <a:p>
            <a:pPr indent="0" lvl="0" marL="0" rtl="0" algn="l">
              <a:spcBef>
                <a:spcPts val="0"/>
              </a:spcBef>
              <a:spcAft>
                <a:spcPts val="0"/>
              </a:spcAft>
              <a:buNone/>
            </a:pPr>
            <a:r>
              <a:t/>
            </a:r>
            <a:endParaRPr/>
          </a:p>
        </p:txBody>
      </p:sp>
      <p:sp>
        <p:nvSpPr>
          <p:cNvPr id="311" name="Google Shape;311;p41"/>
          <p:cNvSpPr txBox="1"/>
          <p:nvPr>
            <p:ph idx="1" type="body"/>
          </p:nvPr>
        </p:nvSpPr>
        <p:spPr>
          <a:xfrm>
            <a:off x="207700" y="1017725"/>
            <a:ext cx="5297700" cy="3586200"/>
          </a:xfrm>
          <a:prstGeom prst="rect">
            <a:avLst/>
          </a:prstGeom>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chemeClr val="dk1"/>
              </a:buClr>
              <a:buSzPts val="1700"/>
              <a:buFont typeface="Times New Roman"/>
              <a:buChar char="-"/>
            </a:pPr>
            <a:r>
              <a:rPr lang="en" sz="1700">
                <a:latin typeface="Times New Roman"/>
                <a:ea typeface="Times New Roman"/>
                <a:cs typeface="Times New Roman"/>
                <a:sym typeface="Times New Roman"/>
              </a:rPr>
              <a:t>The loss decreases steadily over epochs, indicating that the model is learning and improving its predictions.</a:t>
            </a:r>
            <a:endParaRPr sz="1700">
              <a:latin typeface="Times New Roman"/>
              <a:ea typeface="Times New Roman"/>
              <a:cs typeface="Times New Roman"/>
              <a:sym typeface="Times New Roman"/>
            </a:endParaRPr>
          </a:p>
          <a:p>
            <a:pPr indent="-336550" lvl="0" marL="457200" rtl="0" algn="l">
              <a:lnSpc>
                <a:spcPct val="115000"/>
              </a:lnSpc>
              <a:spcBef>
                <a:spcPts val="0"/>
              </a:spcBef>
              <a:spcAft>
                <a:spcPts val="0"/>
              </a:spcAft>
              <a:buClr>
                <a:schemeClr val="dk1"/>
              </a:buClr>
              <a:buSzPts val="1700"/>
              <a:buFont typeface="Times New Roman"/>
              <a:buChar char="-"/>
            </a:pPr>
            <a:r>
              <a:rPr lang="en" sz="1700">
                <a:latin typeface="Times New Roman"/>
                <a:ea typeface="Times New Roman"/>
                <a:cs typeface="Times New Roman"/>
                <a:sym typeface="Times New Roman"/>
              </a:rPr>
              <a:t>The mean squared error (MSE) on the test data is very low (0.0281), suggesting that the model performs well in predicting salaries based on the features.</a:t>
            </a:r>
            <a:endParaRPr sz="1700">
              <a:latin typeface="Times New Roman"/>
              <a:ea typeface="Times New Roman"/>
              <a:cs typeface="Times New Roman"/>
              <a:sym typeface="Times New Roman"/>
            </a:endParaRPr>
          </a:p>
          <a:p>
            <a:pPr indent="-336550" lvl="0" marL="457200" rtl="0" algn="l">
              <a:lnSpc>
                <a:spcPct val="115000"/>
              </a:lnSpc>
              <a:spcBef>
                <a:spcPts val="0"/>
              </a:spcBef>
              <a:spcAft>
                <a:spcPts val="0"/>
              </a:spcAft>
              <a:buClr>
                <a:schemeClr val="dk1"/>
              </a:buClr>
              <a:buSzPts val="1700"/>
              <a:buFont typeface="Times New Roman"/>
              <a:buChar char="-"/>
            </a:pPr>
            <a:r>
              <a:rPr lang="en" sz="1700">
                <a:latin typeface="Times New Roman"/>
                <a:ea typeface="Times New Roman"/>
                <a:cs typeface="Times New Roman"/>
                <a:sym typeface="Times New Roman"/>
              </a:rPr>
              <a:t>Overall, the decreasing loss and low MSE on the test data indicate that the neural network is effectively capturing the relationships between the input features and the target variable.</a:t>
            </a:r>
            <a:endParaRPr b="1" sz="1700">
              <a:highlight>
                <a:schemeClr val="lt1"/>
              </a:highlight>
              <a:latin typeface="Times New Roman"/>
              <a:ea typeface="Times New Roman"/>
              <a:cs typeface="Times New Roman"/>
              <a:sym typeface="Times New Roman"/>
            </a:endParaRPr>
          </a:p>
          <a:p>
            <a:pPr indent="0" lvl="0" marL="0" rtl="0" algn="l">
              <a:lnSpc>
                <a:spcPct val="150000"/>
              </a:lnSpc>
              <a:spcBef>
                <a:spcPts val="1200"/>
              </a:spcBef>
              <a:spcAft>
                <a:spcPts val="0"/>
              </a:spcAft>
              <a:buNone/>
            </a:pPr>
            <a:r>
              <a:t/>
            </a:r>
            <a:endParaRPr sz="900">
              <a:solidFill>
                <a:srgbClr val="CCCCCC"/>
              </a:solidFill>
              <a:highlight>
                <a:srgbClr val="1F1F1F"/>
              </a:highlight>
              <a:latin typeface="Courier New"/>
              <a:ea typeface="Courier New"/>
              <a:cs typeface="Courier New"/>
              <a:sym typeface="Courier New"/>
            </a:endParaRPr>
          </a:p>
          <a:p>
            <a:pPr indent="0" lvl="0" marL="0" rtl="0" algn="l">
              <a:spcBef>
                <a:spcPts val="0"/>
              </a:spcBef>
              <a:spcAft>
                <a:spcPts val="0"/>
              </a:spcAft>
              <a:buNone/>
            </a:pPr>
            <a:r>
              <a:t/>
            </a:r>
            <a:endParaRPr/>
          </a:p>
        </p:txBody>
      </p:sp>
      <p:pic>
        <p:nvPicPr>
          <p:cNvPr id="312" name="Google Shape;312;p41"/>
          <p:cNvPicPr preferRelativeResize="0"/>
          <p:nvPr/>
        </p:nvPicPr>
        <p:blipFill>
          <a:blip r:embed="rId3">
            <a:alphaModFix/>
          </a:blip>
          <a:stretch>
            <a:fillRect/>
          </a:stretch>
        </p:blipFill>
        <p:spPr>
          <a:xfrm>
            <a:off x="5505150" y="988450"/>
            <a:ext cx="3032525" cy="36928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2"/>
          <p:cNvSpPr txBox="1"/>
          <p:nvPr>
            <p:ph type="title"/>
          </p:nvPr>
        </p:nvSpPr>
        <p:spPr>
          <a:xfrm>
            <a:off x="1018475" y="2707425"/>
            <a:ext cx="47388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Visualization</a:t>
            </a:r>
            <a:endParaRPr/>
          </a:p>
        </p:txBody>
      </p:sp>
      <p:sp>
        <p:nvSpPr>
          <p:cNvPr id="318" name="Google Shape;318;p42"/>
          <p:cNvSpPr txBox="1"/>
          <p:nvPr>
            <p:ph idx="2" type="title"/>
          </p:nvPr>
        </p:nvSpPr>
        <p:spPr>
          <a:xfrm>
            <a:off x="1500200" y="1602050"/>
            <a:ext cx="12888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3.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3"/>
          <p:cNvSpPr txBox="1"/>
          <p:nvPr>
            <p:ph type="title"/>
          </p:nvPr>
        </p:nvSpPr>
        <p:spPr>
          <a:xfrm>
            <a:off x="199350" y="324025"/>
            <a:ext cx="8224800" cy="6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Visualization of results:</a:t>
            </a:r>
            <a:r>
              <a:rPr lang="en"/>
              <a:t> </a:t>
            </a:r>
            <a:r>
              <a:rPr lang="en">
                <a:latin typeface="Times New Roman"/>
                <a:ea typeface="Times New Roman"/>
                <a:cs typeface="Times New Roman"/>
                <a:sym typeface="Times New Roman"/>
              </a:rPr>
              <a:t>ML models</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p>
        </p:txBody>
      </p:sp>
      <p:pic>
        <p:nvPicPr>
          <p:cNvPr id="324" name="Google Shape;324;p43"/>
          <p:cNvPicPr preferRelativeResize="0"/>
          <p:nvPr/>
        </p:nvPicPr>
        <p:blipFill>
          <a:blip r:embed="rId3">
            <a:alphaModFix/>
          </a:blip>
          <a:stretch>
            <a:fillRect/>
          </a:stretch>
        </p:blipFill>
        <p:spPr>
          <a:xfrm>
            <a:off x="0" y="1017725"/>
            <a:ext cx="4364326" cy="3571624"/>
          </a:xfrm>
          <a:prstGeom prst="rect">
            <a:avLst/>
          </a:prstGeom>
          <a:noFill/>
          <a:ln>
            <a:noFill/>
          </a:ln>
        </p:spPr>
      </p:pic>
      <p:pic>
        <p:nvPicPr>
          <p:cNvPr id="325" name="Google Shape;325;p43"/>
          <p:cNvPicPr preferRelativeResize="0"/>
          <p:nvPr/>
        </p:nvPicPr>
        <p:blipFill>
          <a:blip r:embed="rId4">
            <a:alphaModFix/>
          </a:blip>
          <a:stretch>
            <a:fillRect/>
          </a:stretch>
        </p:blipFill>
        <p:spPr>
          <a:xfrm>
            <a:off x="4364325" y="1017725"/>
            <a:ext cx="4474874" cy="35716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6"/>
          <p:cNvSpPr txBox="1"/>
          <p:nvPr>
            <p:ph type="title"/>
          </p:nvPr>
        </p:nvSpPr>
        <p:spPr>
          <a:xfrm>
            <a:off x="1212725" y="2707425"/>
            <a:ext cx="46224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Investigation</a:t>
            </a:r>
            <a:endParaRPr>
              <a:latin typeface="Times New Roman"/>
              <a:ea typeface="Times New Roman"/>
              <a:cs typeface="Times New Roman"/>
              <a:sym typeface="Times New Roman"/>
            </a:endParaRPr>
          </a:p>
        </p:txBody>
      </p:sp>
      <p:sp>
        <p:nvSpPr>
          <p:cNvPr id="211" name="Google Shape;211;p26"/>
          <p:cNvSpPr txBox="1"/>
          <p:nvPr>
            <p:ph idx="2" type="title"/>
          </p:nvPr>
        </p:nvSpPr>
        <p:spPr>
          <a:xfrm>
            <a:off x="1500200" y="1602050"/>
            <a:ext cx="12888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Visualization of results:</a:t>
            </a:r>
            <a:r>
              <a:rPr lang="en"/>
              <a:t> </a:t>
            </a:r>
            <a:r>
              <a:rPr lang="en">
                <a:latin typeface="Times New Roman"/>
                <a:ea typeface="Times New Roman"/>
                <a:cs typeface="Times New Roman"/>
                <a:sym typeface="Times New Roman"/>
              </a:rPr>
              <a:t>ML models</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p>
        </p:txBody>
      </p:sp>
      <p:pic>
        <p:nvPicPr>
          <p:cNvPr id="331" name="Google Shape;331;p44"/>
          <p:cNvPicPr preferRelativeResize="0"/>
          <p:nvPr/>
        </p:nvPicPr>
        <p:blipFill>
          <a:blip r:embed="rId3">
            <a:alphaModFix/>
          </a:blip>
          <a:stretch>
            <a:fillRect/>
          </a:stretch>
        </p:blipFill>
        <p:spPr>
          <a:xfrm>
            <a:off x="0" y="961050"/>
            <a:ext cx="3086286" cy="1963824"/>
          </a:xfrm>
          <a:prstGeom prst="rect">
            <a:avLst/>
          </a:prstGeom>
          <a:noFill/>
          <a:ln>
            <a:noFill/>
          </a:ln>
        </p:spPr>
      </p:pic>
      <p:pic>
        <p:nvPicPr>
          <p:cNvPr id="332" name="Google Shape;332;p44"/>
          <p:cNvPicPr preferRelativeResize="0"/>
          <p:nvPr/>
        </p:nvPicPr>
        <p:blipFill>
          <a:blip r:embed="rId4">
            <a:alphaModFix/>
          </a:blip>
          <a:stretch>
            <a:fillRect/>
          </a:stretch>
        </p:blipFill>
        <p:spPr>
          <a:xfrm>
            <a:off x="3086275" y="961050"/>
            <a:ext cx="2995298" cy="2020500"/>
          </a:xfrm>
          <a:prstGeom prst="rect">
            <a:avLst/>
          </a:prstGeom>
          <a:noFill/>
          <a:ln>
            <a:noFill/>
          </a:ln>
        </p:spPr>
      </p:pic>
      <p:pic>
        <p:nvPicPr>
          <p:cNvPr id="333" name="Google Shape;333;p44"/>
          <p:cNvPicPr preferRelativeResize="0"/>
          <p:nvPr/>
        </p:nvPicPr>
        <p:blipFill>
          <a:blip r:embed="rId5">
            <a:alphaModFix/>
          </a:blip>
          <a:stretch>
            <a:fillRect/>
          </a:stretch>
        </p:blipFill>
        <p:spPr>
          <a:xfrm>
            <a:off x="3074362" y="3029289"/>
            <a:ext cx="2995277" cy="1883811"/>
          </a:xfrm>
          <a:prstGeom prst="rect">
            <a:avLst/>
          </a:prstGeom>
          <a:noFill/>
          <a:ln>
            <a:noFill/>
          </a:ln>
        </p:spPr>
      </p:pic>
      <p:pic>
        <p:nvPicPr>
          <p:cNvPr id="334" name="Google Shape;334;p44"/>
          <p:cNvPicPr preferRelativeResize="0"/>
          <p:nvPr/>
        </p:nvPicPr>
        <p:blipFill>
          <a:blip r:embed="rId6">
            <a:alphaModFix/>
          </a:blip>
          <a:stretch>
            <a:fillRect/>
          </a:stretch>
        </p:blipFill>
        <p:spPr>
          <a:xfrm>
            <a:off x="5175" y="2965600"/>
            <a:ext cx="3086277" cy="1947490"/>
          </a:xfrm>
          <a:prstGeom prst="rect">
            <a:avLst/>
          </a:prstGeom>
          <a:noFill/>
          <a:ln>
            <a:noFill/>
          </a:ln>
        </p:spPr>
      </p:pic>
      <p:pic>
        <p:nvPicPr>
          <p:cNvPr id="335" name="Google Shape;335;p44"/>
          <p:cNvPicPr preferRelativeResize="0"/>
          <p:nvPr/>
        </p:nvPicPr>
        <p:blipFill>
          <a:blip r:embed="rId7">
            <a:alphaModFix/>
          </a:blip>
          <a:stretch>
            <a:fillRect/>
          </a:stretch>
        </p:blipFill>
        <p:spPr>
          <a:xfrm>
            <a:off x="6081576" y="1017725"/>
            <a:ext cx="2995301" cy="1887182"/>
          </a:xfrm>
          <a:prstGeom prst="rect">
            <a:avLst/>
          </a:prstGeom>
          <a:noFill/>
          <a:ln>
            <a:noFill/>
          </a:ln>
        </p:spPr>
      </p:pic>
      <p:pic>
        <p:nvPicPr>
          <p:cNvPr id="336" name="Google Shape;336;p44"/>
          <p:cNvPicPr preferRelativeResize="0"/>
          <p:nvPr/>
        </p:nvPicPr>
        <p:blipFill>
          <a:blip r:embed="rId8">
            <a:alphaModFix/>
          </a:blip>
          <a:stretch>
            <a:fillRect/>
          </a:stretch>
        </p:blipFill>
        <p:spPr>
          <a:xfrm>
            <a:off x="6081575" y="2924875"/>
            <a:ext cx="2995298" cy="20205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Visualization of results:</a:t>
            </a:r>
            <a:r>
              <a:rPr lang="en"/>
              <a:t> </a:t>
            </a:r>
            <a:r>
              <a:rPr lang="en">
                <a:latin typeface="Times New Roman"/>
                <a:ea typeface="Times New Roman"/>
                <a:cs typeface="Times New Roman"/>
                <a:sym typeface="Times New Roman"/>
              </a:rPr>
              <a:t>ML models</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p>
        </p:txBody>
      </p:sp>
      <p:pic>
        <p:nvPicPr>
          <p:cNvPr id="342" name="Google Shape;342;p45"/>
          <p:cNvPicPr preferRelativeResize="0"/>
          <p:nvPr/>
        </p:nvPicPr>
        <p:blipFill>
          <a:blip r:embed="rId3">
            <a:alphaModFix/>
          </a:blip>
          <a:stretch>
            <a:fillRect/>
          </a:stretch>
        </p:blipFill>
        <p:spPr>
          <a:xfrm>
            <a:off x="0" y="1017725"/>
            <a:ext cx="2998663" cy="1888575"/>
          </a:xfrm>
          <a:prstGeom prst="rect">
            <a:avLst/>
          </a:prstGeom>
          <a:noFill/>
          <a:ln>
            <a:noFill/>
          </a:ln>
        </p:spPr>
      </p:pic>
      <p:pic>
        <p:nvPicPr>
          <p:cNvPr id="343" name="Google Shape;343;p45"/>
          <p:cNvPicPr preferRelativeResize="0"/>
          <p:nvPr/>
        </p:nvPicPr>
        <p:blipFill>
          <a:blip r:embed="rId4">
            <a:alphaModFix/>
          </a:blip>
          <a:stretch>
            <a:fillRect/>
          </a:stretch>
        </p:blipFill>
        <p:spPr>
          <a:xfrm>
            <a:off x="2998675" y="995812"/>
            <a:ext cx="3061310" cy="1932401"/>
          </a:xfrm>
          <a:prstGeom prst="rect">
            <a:avLst/>
          </a:prstGeom>
          <a:noFill/>
          <a:ln>
            <a:noFill/>
          </a:ln>
        </p:spPr>
      </p:pic>
      <p:pic>
        <p:nvPicPr>
          <p:cNvPr id="344" name="Google Shape;344;p45"/>
          <p:cNvPicPr preferRelativeResize="0"/>
          <p:nvPr/>
        </p:nvPicPr>
        <p:blipFill>
          <a:blip r:embed="rId5">
            <a:alphaModFix/>
          </a:blip>
          <a:stretch>
            <a:fillRect/>
          </a:stretch>
        </p:blipFill>
        <p:spPr>
          <a:xfrm>
            <a:off x="6059975" y="1039650"/>
            <a:ext cx="2998676" cy="1833100"/>
          </a:xfrm>
          <a:prstGeom prst="rect">
            <a:avLst/>
          </a:prstGeom>
          <a:noFill/>
          <a:ln>
            <a:noFill/>
          </a:ln>
        </p:spPr>
      </p:pic>
      <p:pic>
        <p:nvPicPr>
          <p:cNvPr id="345" name="Google Shape;345;p45"/>
          <p:cNvPicPr preferRelativeResize="0"/>
          <p:nvPr/>
        </p:nvPicPr>
        <p:blipFill>
          <a:blip r:embed="rId6">
            <a:alphaModFix/>
          </a:blip>
          <a:stretch>
            <a:fillRect/>
          </a:stretch>
        </p:blipFill>
        <p:spPr>
          <a:xfrm>
            <a:off x="0" y="2928214"/>
            <a:ext cx="3042693" cy="1910486"/>
          </a:xfrm>
          <a:prstGeom prst="rect">
            <a:avLst/>
          </a:prstGeom>
          <a:noFill/>
          <a:ln>
            <a:noFill/>
          </a:ln>
        </p:spPr>
      </p:pic>
      <p:pic>
        <p:nvPicPr>
          <p:cNvPr id="346" name="Google Shape;346;p45"/>
          <p:cNvPicPr preferRelativeResize="0"/>
          <p:nvPr/>
        </p:nvPicPr>
        <p:blipFill>
          <a:blip r:embed="rId7">
            <a:alphaModFix/>
          </a:blip>
          <a:stretch>
            <a:fillRect/>
          </a:stretch>
        </p:blipFill>
        <p:spPr>
          <a:xfrm>
            <a:off x="3044880" y="2928214"/>
            <a:ext cx="3054239" cy="1910486"/>
          </a:xfrm>
          <a:prstGeom prst="rect">
            <a:avLst/>
          </a:prstGeom>
          <a:noFill/>
          <a:ln>
            <a:noFill/>
          </a:ln>
        </p:spPr>
      </p:pic>
      <p:pic>
        <p:nvPicPr>
          <p:cNvPr id="347" name="Google Shape;347;p45"/>
          <p:cNvPicPr preferRelativeResize="0"/>
          <p:nvPr/>
        </p:nvPicPr>
        <p:blipFill>
          <a:blip r:embed="rId8">
            <a:alphaModFix/>
          </a:blip>
          <a:stretch>
            <a:fillRect/>
          </a:stretch>
        </p:blipFill>
        <p:spPr>
          <a:xfrm>
            <a:off x="6189275" y="2928225"/>
            <a:ext cx="2870231" cy="18330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Management of visualization products</a:t>
            </a:r>
            <a:endParaRPr>
              <a:latin typeface="Times New Roman"/>
              <a:ea typeface="Times New Roman"/>
              <a:cs typeface="Times New Roman"/>
              <a:sym typeface="Times New Roman"/>
            </a:endParaRPr>
          </a:p>
        </p:txBody>
      </p:sp>
      <p:sp>
        <p:nvSpPr>
          <p:cNvPr id="353" name="Google Shape;353;p46"/>
          <p:cNvSpPr txBox="1"/>
          <p:nvPr>
            <p:ph idx="1" type="body"/>
          </p:nvPr>
        </p:nvSpPr>
        <p:spPr>
          <a:xfrm>
            <a:off x="720000" y="1017725"/>
            <a:ext cx="7704000" cy="3586200"/>
          </a:xfrm>
          <a:prstGeom prst="rect">
            <a:avLst/>
          </a:prstGeom>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SzPts val="1900"/>
              <a:buFont typeface="Times New Roman"/>
              <a:buChar char="-"/>
            </a:pPr>
            <a:r>
              <a:rPr b="1" lang="en" sz="1900">
                <a:latin typeface="Times New Roman"/>
                <a:ea typeface="Times New Roman"/>
                <a:cs typeface="Times New Roman"/>
                <a:sym typeface="Times New Roman"/>
              </a:rPr>
              <a:t>Platform</a:t>
            </a:r>
            <a:r>
              <a:rPr lang="en" sz="1900">
                <a:latin typeface="Times New Roman"/>
                <a:ea typeface="Times New Roman"/>
                <a:cs typeface="Times New Roman"/>
                <a:sym typeface="Times New Roman"/>
              </a:rPr>
              <a:t>: </a:t>
            </a:r>
            <a:r>
              <a:rPr lang="en" sz="1900">
                <a:latin typeface="Times New Roman"/>
                <a:ea typeface="Times New Roman"/>
                <a:cs typeface="Times New Roman"/>
                <a:sym typeface="Times New Roman"/>
              </a:rPr>
              <a:t>GitHub</a:t>
            </a:r>
            <a:endParaRPr sz="1900">
              <a:latin typeface="Times New Roman"/>
              <a:ea typeface="Times New Roman"/>
              <a:cs typeface="Times New Roman"/>
              <a:sym typeface="Times New Roman"/>
            </a:endParaRPr>
          </a:p>
          <a:p>
            <a:pPr indent="-349250" lvl="0" marL="457200" rtl="0" algn="l">
              <a:lnSpc>
                <a:spcPct val="115000"/>
              </a:lnSpc>
              <a:spcBef>
                <a:spcPts val="0"/>
              </a:spcBef>
              <a:spcAft>
                <a:spcPts val="0"/>
              </a:spcAft>
              <a:buSzPts val="1900"/>
              <a:buFont typeface="Times New Roman"/>
              <a:buChar char="-"/>
            </a:pPr>
            <a:r>
              <a:rPr b="1" lang="en" sz="1900">
                <a:latin typeface="Times New Roman"/>
                <a:ea typeface="Times New Roman"/>
                <a:cs typeface="Times New Roman"/>
                <a:sym typeface="Times New Roman"/>
              </a:rPr>
              <a:t>Storage</a:t>
            </a:r>
            <a:r>
              <a:rPr lang="en" sz="1900">
                <a:latin typeface="Times New Roman"/>
                <a:ea typeface="Times New Roman"/>
                <a:cs typeface="Times New Roman"/>
                <a:sym typeface="Times New Roman"/>
              </a:rPr>
              <a:t>: </a:t>
            </a:r>
            <a:r>
              <a:rPr lang="en" sz="1900">
                <a:latin typeface="Times New Roman"/>
                <a:ea typeface="Times New Roman"/>
                <a:cs typeface="Times New Roman"/>
                <a:sym typeface="Times New Roman"/>
              </a:rPr>
              <a:t>Repository structure for organized storage</a:t>
            </a:r>
            <a:endParaRPr sz="1900">
              <a:latin typeface="Times New Roman"/>
              <a:ea typeface="Times New Roman"/>
              <a:cs typeface="Times New Roman"/>
              <a:sym typeface="Times New Roman"/>
            </a:endParaRPr>
          </a:p>
          <a:p>
            <a:pPr indent="-349250" lvl="0" marL="457200" rtl="0" algn="l">
              <a:lnSpc>
                <a:spcPct val="115000"/>
              </a:lnSpc>
              <a:spcBef>
                <a:spcPts val="0"/>
              </a:spcBef>
              <a:spcAft>
                <a:spcPts val="0"/>
              </a:spcAft>
              <a:buSzPts val="1900"/>
              <a:buFont typeface="Times New Roman"/>
              <a:buChar char="-"/>
            </a:pPr>
            <a:r>
              <a:rPr b="1" lang="en" sz="1900">
                <a:latin typeface="Times New Roman"/>
                <a:ea typeface="Times New Roman"/>
                <a:cs typeface="Times New Roman"/>
                <a:sym typeface="Times New Roman"/>
              </a:rPr>
              <a:t>Version</a:t>
            </a:r>
            <a:r>
              <a:rPr lang="en" sz="1900">
                <a:latin typeface="Times New Roman"/>
                <a:ea typeface="Times New Roman"/>
                <a:cs typeface="Times New Roman"/>
                <a:sym typeface="Times New Roman"/>
              </a:rPr>
              <a:t> </a:t>
            </a:r>
            <a:r>
              <a:rPr b="1" lang="en" sz="1900">
                <a:latin typeface="Times New Roman"/>
                <a:ea typeface="Times New Roman"/>
                <a:cs typeface="Times New Roman"/>
                <a:sym typeface="Times New Roman"/>
              </a:rPr>
              <a:t>Control</a:t>
            </a:r>
            <a:r>
              <a:rPr lang="en" sz="1900">
                <a:latin typeface="Times New Roman"/>
                <a:ea typeface="Times New Roman"/>
                <a:cs typeface="Times New Roman"/>
                <a:sym typeface="Times New Roman"/>
              </a:rPr>
              <a:t>: </a:t>
            </a:r>
            <a:r>
              <a:rPr lang="en" sz="1900">
                <a:latin typeface="Times New Roman"/>
                <a:ea typeface="Times New Roman"/>
                <a:cs typeface="Times New Roman"/>
                <a:sym typeface="Times New Roman"/>
              </a:rPr>
              <a:t>Git for tracking changes and collaboratio</a:t>
            </a:r>
            <a:r>
              <a:rPr lang="en" sz="1900">
                <a:latin typeface="Times New Roman"/>
                <a:ea typeface="Times New Roman"/>
                <a:cs typeface="Times New Roman"/>
                <a:sym typeface="Times New Roman"/>
              </a:rPr>
              <a:t>n</a:t>
            </a:r>
            <a:endParaRPr sz="1900">
              <a:latin typeface="Times New Roman"/>
              <a:ea typeface="Times New Roman"/>
              <a:cs typeface="Times New Roman"/>
              <a:sym typeface="Times New Roman"/>
            </a:endParaRPr>
          </a:p>
          <a:p>
            <a:pPr indent="-349250" lvl="0" marL="457200" rtl="0" algn="l">
              <a:lnSpc>
                <a:spcPct val="115000"/>
              </a:lnSpc>
              <a:spcBef>
                <a:spcPts val="0"/>
              </a:spcBef>
              <a:spcAft>
                <a:spcPts val="0"/>
              </a:spcAft>
              <a:buSzPts val="1900"/>
              <a:buFont typeface="Times New Roman"/>
              <a:buChar char="-"/>
            </a:pPr>
            <a:r>
              <a:rPr b="1" lang="en" sz="1900">
                <a:latin typeface="Times New Roman"/>
                <a:ea typeface="Times New Roman"/>
                <a:cs typeface="Times New Roman"/>
                <a:sym typeface="Times New Roman"/>
              </a:rPr>
              <a:t>Documentation</a:t>
            </a:r>
            <a:r>
              <a:rPr lang="en" sz="1900">
                <a:latin typeface="Times New Roman"/>
                <a:ea typeface="Times New Roman"/>
                <a:cs typeface="Times New Roman"/>
                <a:sym typeface="Times New Roman"/>
              </a:rPr>
              <a:t>: </a:t>
            </a:r>
            <a:r>
              <a:rPr lang="en" sz="1900">
                <a:latin typeface="Times New Roman"/>
                <a:ea typeface="Times New Roman"/>
                <a:cs typeface="Times New Roman"/>
                <a:sym typeface="Times New Roman"/>
              </a:rPr>
              <a:t>README.md for overview and instructions, as well as a detailed .ipynb file</a:t>
            </a:r>
            <a:endParaRPr sz="1900">
              <a:latin typeface="Times New Roman"/>
              <a:ea typeface="Times New Roman"/>
              <a:cs typeface="Times New Roman"/>
              <a:sym typeface="Times New Roman"/>
            </a:endParaRPr>
          </a:p>
          <a:p>
            <a:pPr indent="-349250" lvl="0" marL="457200" rtl="0" algn="l">
              <a:lnSpc>
                <a:spcPct val="115000"/>
              </a:lnSpc>
              <a:spcBef>
                <a:spcPts val="0"/>
              </a:spcBef>
              <a:spcAft>
                <a:spcPts val="0"/>
              </a:spcAft>
              <a:buSzPts val="1900"/>
              <a:buFont typeface="Times New Roman"/>
              <a:buChar char="-"/>
            </a:pPr>
            <a:r>
              <a:rPr b="1" lang="en" sz="1900">
                <a:latin typeface="Times New Roman"/>
                <a:ea typeface="Times New Roman"/>
                <a:cs typeface="Times New Roman"/>
                <a:sym typeface="Times New Roman"/>
              </a:rPr>
              <a:t>Metadata</a:t>
            </a:r>
            <a:r>
              <a:rPr lang="en" sz="1900">
                <a:latin typeface="Times New Roman"/>
                <a:ea typeface="Times New Roman"/>
                <a:cs typeface="Times New Roman"/>
                <a:sym typeface="Times New Roman"/>
              </a:rPr>
              <a:t>: File descriptions, commit messages, and issue tracking</a:t>
            </a:r>
            <a:endParaRPr sz="1900">
              <a:latin typeface="Times New Roman"/>
              <a:ea typeface="Times New Roman"/>
              <a:cs typeface="Times New Roman"/>
              <a:sym typeface="Times New Roman"/>
            </a:endParaRPr>
          </a:p>
          <a:p>
            <a:pPr indent="-349250" lvl="0" marL="457200" rtl="0" algn="l">
              <a:lnSpc>
                <a:spcPct val="115000"/>
              </a:lnSpc>
              <a:spcBef>
                <a:spcPts val="0"/>
              </a:spcBef>
              <a:spcAft>
                <a:spcPts val="0"/>
              </a:spcAft>
              <a:buSzPts val="1900"/>
              <a:buFont typeface="Times New Roman"/>
              <a:buChar char="-"/>
            </a:pPr>
            <a:r>
              <a:rPr b="1" lang="en" sz="1900">
                <a:latin typeface="Times New Roman"/>
                <a:ea typeface="Times New Roman"/>
                <a:cs typeface="Times New Roman"/>
                <a:sym typeface="Times New Roman"/>
              </a:rPr>
              <a:t>Accessibility</a:t>
            </a:r>
            <a:r>
              <a:rPr lang="en" sz="1900">
                <a:latin typeface="Times New Roman"/>
                <a:ea typeface="Times New Roman"/>
                <a:cs typeface="Times New Roman"/>
                <a:sym typeface="Times New Roman"/>
              </a:rPr>
              <a:t>: Public repository for sharing and collaboration</a:t>
            </a:r>
            <a:endParaRPr sz="1900">
              <a:latin typeface="Times New Roman"/>
              <a:ea typeface="Times New Roman"/>
              <a:cs typeface="Times New Roman"/>
              <a:sym typeface="Times New Roman"/>
            </a:endParaRPr>
          </a:p>
          <a:p>
            <a:pPr indent="-349250" lvl="0" marL="457200" rtl="0" algn="l">
              <a:lnSpc>
                <a:spcPct val="115000"/>
              </a:lnSpc>
              <a:spcBef>
                <a:spcPts val="0"/>
              </a:spcBef>
              <a:spcAft>
                <a:spcPts val="0"/>
              </a:spcAft>
              <a:buSzPts val="1900"/>
              <a:buFont typeface="Times New Roman"/>
              <a:buChar char="-"/>
            </a:pPr>
            <a:r>
              <a:rPr b="1" lang="en" sz="1900">
                <a:latin typeface="Times New Roman"/>
                <a:ea typeface="Times New Roman"/>
                <a:cs typeface="Times New Roman"/>
                <a:sym typeface="Times New Roman"/>
              </a:rPr>
              <a:t>Maintenance</a:t>
            </a:r>
            <a:r>
              <a:rPr lang="en" sz="1900">
                <a:latin typeface="Times New Roman"/>
                <a:ea typeface="Times New Roman"/>
                <a:cs typeface="Times New Roman"/>
                <a:sym typeface="Times New Roman"/>
              </a:rPr>
              <a:t>: Regular updates and maintenance for accuracy</a:t>
            </a:r>
            <a:endParaRPr sz="1900">
              <a:latin typeface="Times New Roman"/>
              <a:ea typeface="Times New Roman"/>
              <a:cs typeface="Times New Roman"/>
              <a:sym typeface="Times New Roman"/>
            </a:endParaRPr>
          </a:p>
          <a:p>
            <a:pPr indent="-349250" lvl="0" marL="457200" rtl="0" algn="l">
              <a:lnSpc>
                <a:spcPct val="115000"/>
              </a:lnSpc>
              <a:spcBef>
                <a:spcPts val="0"/>
              </a:spcBef>
              <a:spcAft>
                <a:spcPts val="0"/>
              </a:spcAft>
              <a:buSzPts val="1900"/>
              <a:buFont typeface="Times New Roman"/>
              <a:buChar char="-"/>
            </a:pPr>
            <a:r>
              <a:rPr b="1" lang="en" sz="1900">
                <a:latin typeface="Times New Roman"/>
                <a:ea typeface="Times New Roman"/>
                <a:cs typeface="Times New Roman"/>
                <a:sym typeface="Times New Roman"/>
              </a:rPr>
              <a:t>Collaboration</a:t>
            </a:r>
            <a:r>
              <a:rPr lang="en" sz="1900">
                <a:latin typeface="Times New Roman"/>
                <a:ea typeface="Times New Roman"/>
                <a:cs typeface="Times New Roman"/>
                <a:sym typeface="Times New Roman"/>
              </a:rPr>
              <a:t>: Issues and pull requests for feedback and contributions</a:t>
            </a:r>
            <a:endParaRPr sz="1900">
              <a:latin typeface="Times New Roman"/>
              <a:ea typeface="Times New Roman"/>
              <a:cs typeface="Times New Roman"/>
              <a:sym typeface="Times New Roman"/>
            </a:endParaRPr>
          </a:p>
          <a:p>
            <a:pPr indent="-349250" lvl="0" marL="457200" rtl="0" algn="l">
              <a:lnSpc>
                <a:spcPct val="115000"/>
              </a:lnSpc>
              <a:spcBef>
                <a:spcPts val="0"/>
              </a:spcBef>
              <a:spcAft>
                <a:spcPts val="0"/>
              </a:spcAft>
              <a:buSzPts val="1900"/>
              <a:buFont typeface="Times New Roman"/>
              <a:buChar char="-"/>
            </a:pPr>
            <a:r>
              <a:rPr b="1" lang="en" sz="1900">
                <a:latin typeface="Times New Roman"/>
                <a:ea typeface="Times New Roman"/>
                <a:cs typeface="Times New Roman"/>
                <a:sym typeface="Times New Roman"/>
              </a:rPr>
              <a:t>Security</a:t>
            </a:r>
            <a:r>
              <a:rPr lang="en" sz="1900">
                <a:latin typeface="Times New Roman"/>
                <a:ea typeface="Times New Roman"/>
                <a:cs typeface="Times New Roman"/>
                <a:sym typeface="Times New Roman"/>
              </a:rPr>
              <a:t>: Access control and permissions for data protection</a:t>
            </a:r>
            <a:endParaRPr sz="1900">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Visualization meets the goals</a:t>
            </a:r>
            <a:endParaRPr>
              <a:latin typeface="Times New Roman"/>
              <a:ea typeface="Times New Roman"/>
              <a:cs typeface="Times New Roman"/>
              <a:sym typeface="Times New Roman"/>
            </a:endParaRPr>
          </a:p>
        </p:txBody>
      </p:sp>
      <p:sp>
        <p:nvSpPr>
          <p:cNvPr id="359" name="Google Shape;359;p47"/>
          <p:cNvSpPr txBox="1"/>
          <p:nvPr>
            <p:ph idx="1" type="body"/>
          </p:nvPr>
        </p:nvSpPr>
        <p:spPr>
          <a:xfrm>
            <a:off x="241150" y="1017725"/>
            <a:ext cx="3997800" cy="35862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Times New Roman"/>
              <a:buChar char="-"/>
            </a:pPr>
            <a:r>
              <a:rPr lang="en" sz="1400" u="sng">
                <a:latin typeface="Times New Roman"/>
                <a:ea typeface="Times New Roman"/>
                <a:cs typeface="Times New Roman"/>
                <a:sym typeface="Times New Roman"/>
              </a:rPr>
              <a:t>Goal Alignment</a:t>
            </a:r>
            <a:endParaRPr sz="1400" u="sng">
              <a:latin typeface="Times New Roman"/>
              <a:ea typeface="Times New Roman"/>
              <a:cs typeface="Times New Roman"/>
              <a:sym typeface="Times New Roman"/>
            </a:endParaRPr>
          </a:p>
          <a:p>
            <a:pPr indent="-317500" lvl="1" marL="914400" rtl="0" algn="l">
              <a:lnSpc>
                <a:spcPct val="115000"/>
              </a:lnSpc>
              <a:spcBef>
                <a:spcPts val="0"/>
              </a:spcBef>
              <a:spcAft>
                <a:spcPts val="0"/>
              </a:spcAft>
              <a:buClr>
                <a:schemeClr val="dk1"/>
              </a:buClr>
              <a:buSzPts val="1400"/>
              <a:buFont typeface="Times New Roman"/>
              <a:buChar char="-"/>
            </a:pPr>
            <a:r>
              <a:rPr lang="en" sz="1400">
                <a:latin typeface="Times New Roman"/>
                <a:ea typeface="Times New Roman"/>
                <a:cs typeface="Times New Roman"/>
                <a:sym typeface="Times New Roman"/>
              </a:rPr>
              <a:t>Addressing investigation questions regarding salary determinants.</a:t>
            </a:r>
            <a:endParaRPr sz="1400">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Times New Roman"/>
              <a:buChar char="-"/>
            </a:pPr>
            <a:r>
              <a:rPr lang="en" sz="1400" u="sng">
                <a:latin typeface="Times New Roman"/>
                <a:ea typeface="Times New Roman"/>
                <a:cs typeface="Times New Roman"/>
                <a:sym typeface="Times New Roman"/>
              </a:rPr>
              <a:t>Value Highlight</a:t>
            </a:r>
            <a:endParaRPr sz="1400" u="sng">
              <a:latin typeface="Times New Roman"/>
              <a:ea typeface="Times New Roman"/>
              <a:cs typeface="Times New Roman"/>
              <a:sym typeface="Times New Roman"/>
            </a:endParaRPr>
          </a:p>
          <a:p>
            <a:pPr indent="-317500" lvl="1" marL="914400" rtl="0" algn="l">
              <a:lnSpc>
                <a:spcPct val="115000"/>
              </a:lnSpc>
              <a:spcBef>
                <a:spcPts val="0"/>
              </a:spcBef>
              <a:spcAft>
                <a:spcPts val="0"/>
              </a:spcAft>
              <a:buClr>
                <a:schemeClr val="dk1"/>
              </a:buClr>
              <a:buSzPts val="1400"/>
              <a:buFont typeface="Times New Roman"/>
              <a:buChar char="-"/>
            </a:pPr>
            <a:r>
              <a:rPr lang="en" sz="1400">
                <a:latin typeface="Times New Roman"/>
                <a:ea typeface="Times New Roman"/>
                <a:cs typeface="Times New Roman"/>
                <a:sym typeface="Times New Roman"/>
              </a:rPr>
              <a:t>Clear visualizations aid in understanding complex relationships.</a:t>
            </a:r>
            <a:endParaRPr sz="1400">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Times New Roman"/>
              <a:buChar char="-"/>
            </a:pPr>
            <a:r>
              <a:rPr lang="en" sz="1400" u="sng">
                <a:latin typeface="Times New Roman"/>
                <a:ea typeface="Times New Roman"/>
                <a:cs typeface="Times New Roman"/>
                <a:sym typeface="Times New Roman"/>
              </a:rPr>
              <a:t>Insight Communication</a:t>
            </a:r>
            <a:endParaRPr sz="1400" u="sng">
              <a:latin typeface="Times New Roman"/>
              <a:ea typeface="Times New Roman"/>
              <a:cs typeface="Times New Roman"/>
              <a:sym typeface="Times New Roman"/>
            </a:endParaRPr>
          </a:p>
          <a:p>
            <a:pPr indent="-317500" lvl="1" marL="914400" rtl="0" algn="l">
              <a:lnSpc>
                <a:spcPct val="115000"/>
              </a:lnSpc>
              <a:spcBef>
                <a:spcPts val="0"/>
              </a:spcBef>
              <a:spcAft>
                <a:spcPts val="0"/>
              </a:spcAft>
              <a:buClr>
                <a:schemeClr val="dk1"/>
              </a:buClr>
              <a:buSzPts val="1400"/>
              <a:buFont typeface="Times New Roman"/>
              <a:buChar char="-"/>
            </a:pPr>
            <a:r>
              <a:rPr lang="en" sz="1400">
                <a:latin typeface="Times New Roman"/>
                <a:ea typeface="Times New Roman"/>
                <a:cs typeface="Times New Roman"/>
                <a:sym typeface="Times New Roman"/>
              </a:rPr>
              <a:t>Presentation enhances communication of findings.</a:t>
            </a:r>
            <a:endParaRPr sz="1400">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Times New Roman"/>
              <a:buChar char="-"/>
            </a:pPr>
            <a:r>
              <a:rPr lang="en" sz="1400" u="sng">
                <a:latin typeface="Times New Roman"/>
                <a:ea typeface="Times New Roman"/>
                <a:cs typeface="Times New Roman"/>
                <a:sym typeface="Times New Roman"/>
              </a:rPr>
              <a:t>Decision Support</a:t>
            </a:r>
            <a:endParaRPr sz="1400" u="sng">
              <a:latin typeface="Times New Roman"/>
              <a:ea typeface="Times New Roman"/>
              <a:cs typeface="Times New Roman"/>
              <a:sym typeface="Times New Roman"/>
            </a:endParaRPr>
          </a:p>
          <a:p>
            <a:pPr indent="-317500" lvl="1" marL="914400" rtl="0" algn="l">
              <a:lnSpc>
                <a:spcPct val="115000"/>
              </a:lnSpc>
              <a:spcBef>
                <a:spcPts val="0"/>
              </a:spcBef>
              <a:spcAft>
                <a:spcPts val="0"/>
              </a:spcAft>
              <a:buClr>
                <a:schemeClr val="dk1"/>
              </a:buClr>
              <a:buSzPts val="1400"/>
              <a:buFont typeface="Times New Roman"/>
              <a:buChar char="-"/>
            </a:pPr>
            <a:r>
              <a:rPr lang="en" sz="1400">
                <a:latin typeface="Times New Roman"/>
                <a:ea typeface="Times New Roman"/>
                <a:cs typeface="Times New Roman"/>
                <a:sym typeface="Times New Roman"/>
              </a:rPr>
              <a:t>Helps stakeholders make informed decisions based on data.</a:t>
            </a:r>
            <a:endParaRPr sz="1400">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
        <p:nvSpPr>
          <p:cNvPr id="360" name="Google Shape;360;p47"/>
          <p:cNvSpPr txBox="1"/>
          <p:nvPr/>
        </p:nvSpPr>
        <p:spPr>
          <a:xfrm>
            <a:off x="4431225" y="1017725"/>
            <a:ext cx="3731400" cy="36819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Font typeface="Times New Roman"/>
              <a:buChar char="-"/>
            </a:pPr>
            <a:r>
              <a:rPr lang="en" u="sng">
                <a:solidFill>
                  <a:schemeClr val="dk1"/>
                </a:solidFill>
                <a:latin typeface="Times New Roman"/>
                <a:ea typeface="Times New Roman"/>
                <a:cs typeface="Times New Roman"/>
                <a:sym typeface="Times New Roman"/>
              </a:rPr>
              <a:t>User Engagement</a:t>
            </a:r>
            <a:endParaRPr u="sng">
              <a:solidFill>
                <a:schemeClr val="dk1"/>
              </a:solidFill>
              <a:latin typeface="Times New Roman"/>
              <a:ea typeface="Times New Roman"/>
              <a:cs typeface="Times New Roman"/>
              <a:sym typeface="Times New Roman"/>
            </a:endParaRPr>
          </a:p>
          <a:p>
            <a:pPr indent="-317500" lvl="1" marL="914400" rtl="0" algn="l">
              <a:lnSpc>
                <a:spcPct val="115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Encourages engagement and discussion around findings.</a:t>
            </a:r>
            <a:endParaRPr>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Times New Roman"/>
              <a:buChar char="-"/>
            </a:pPr>
            <a:r>
              <a:rPr lang="en" u="sng">
                <a:solidFill>
                  <a:schemeClr val="dk1"/>
                </a:solidFill>
                <a:latin typeface="Times New Roman"/>
                <a:ea typeface="Times New Roman"/>
                <a:cs typeface="Times New Roman"/>
                <a:sym typeface="Times New Roman"/>
              </a:rPr>
              <a:t>Iterative Improvement</a:t>
            </a:r>
            <a:endParaRPr u="sng">
              <a:solidFill>
                <a:schemeClr val="dk1"/>
              </a:solidFill>
              <a:latin typeface="Times New Roman"/>
              <a:ea typeface="Times New Roman"/>
              <a:cs typeface="Times New Roman"/>
              <a:sym typeface="Times New Roman"/>
            </a:endParaRPr>
          </a:p>
          <a:p>
            <a:pPr indent="-317500" lvl="1" marL="914400" rtl="0" algn="l">
              <a:lnSpc>
                <a:spcPct val="115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Enables iterative refinement based on feedback.</a:t>
            </a:r>
            <a:endParaRPr>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Times New Roman"/>
              <a:buChar char="-"/>
            </a:pPr>
            <a:r>
              <a:rPr lang="en" u="sng">
                <a:solidFill>
                  <a:schemeClr val="dk1"/>
                </a:solidFill>
                <a:latin typeface="Times New Roman"/>
                <a:ea typeface="Times New Roman"/>
                <a:cs typeface="Times New Roman"/>
                <a:sym typeface="Times New Roman"/>
              </a:rPr>
              <a:t>Transparency</a:t>
            </a:r>
            <a:endParaRPr u="sng">
              <a:solidFill>
                <a:schemeClr val="dk1"/>
              </a:solidFill>
              <a:latin typeface="Times New Roman"/>
              <a:ea typeface="Times New Roman"/>
              <a:cs typeface="Times New Roman"/>
              <a:sym typeface="Times New Roman"/>
            </a:endParaRPr>
          </a:p>
          <a:p>
            <a:pPr indent="-317500" lvl="1" marL="914400" rtl="0" algn="l">
              <a:lnSpc>
                <a:spcPct val="115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Open access fosters transparency and reproducibility.</a:t>
            </a:r>
            <a:endParaRPr>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Times New Roman"/>
              <a:buChar char="-"/>
            </a:pPr>
            <a:r>
              <a:rPr lang="en" u="sng">
                <a:solidFill>
                  <a:schemeClr val="dk1"/>
                </a:solidFill>
                <a:latin typeface="Times New Roman"/>
                <a:ea typeface="Times New Roman"/>
                <a:cs typeface="Times New Roman"/>
                <a:sym typeface="Times New Roman"/>
              </a:rPr>
              <a:t>Knowledge Transfer</a:t>
            </a:r>
            <a:endParaRPr u="sng">
              <a:solidFill>
                <a:schemeClr val="dk1"/>
              </a:solidFill>
              <a:latin typeface="Times New Roman"/>
              <a:ea typeface="Times New Roman"/>
              <a:cs typeface="Times New Roman"/>
              <a:sym typeface="Times New Roman"/>
            </a:endParaRPr>
          </a:p>
          <a:p>
            <a:pPr indent="-317500" lvl="1" marL="914400" rtl="0" algn="l">
              <a:lnSpc>
                <a:spcPct val="115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Facilitates knowledge transfer and collaboration.</a:t>
            </a:r>
            <a:endParaRPr>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1200">
              <a:solidFill>
                <a:schemeClr val="dk1"/>
              </a:solidFill>
              <a:latin typeface="Poppins"/>
              <a:ea typeface="Poppins"/>
              <a:cs typeface="Poppins"/>
              <a:sym typeface="Poppins"/>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8"/>
          <p:cNvSpPr txBox="1"/>
          <p:nvPr>
            <p:ph type="title"/>
          </p:nvPr>
        </p:nvSpPr>
        <p:spPr>
          <a:xfrm>
            <a:off x="995175" y="2536500"/>
            <a:ext cx="46923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Data Management Plan</a:t>
            </a:r>
            <a:endParaRPr>
              <a:latin typeface="Times New Roman"/>
              <a:ea typeface="Times New Roman"/>
              <a:cs typeface="Times New Roman"/>
              <a:sym typeface="Times New Roman"/>
            </a:endParaRPr>
          </a:p>
        </p:txBody>
      </p:sp>
      <p:sp>
        <p:nvSpPr>
          <p:cNvPr id="366" name="Google Shape;366;p48"/>
          <p:cNvSpPr txBox="1"/>
          <p:nvPr>
            <p:ph idx="2" type="title"/>
          </p:nvPr>
        </p:nvSpPr>
        <p:spPr>
          <a:xfrm>
            <a:off x="1500200" y="1602050"/>
            <a:ext cx="12888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4.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Data management plan</a:t>
            </a:r>
            <a:endParaRPr>
              <a:latin typeface="Times New Roman"/>
              <a:ea typeface="Times New Roman"/>
              <a:cs typeface="Times New Roman"/>
              <a:sym typeface="Times New Roman"/>
            </a:endParaRPr>
          </a:p>
        </p:txBody>
      </p:sp>
      <p:sp>
        <p:nvSpPr>
          <p:cNvPr id="372" name="Google Shape;372;p49"/>
          <p:cNvSpPr txBox="1"/>
          <p:nvPr>
            <p:ph idx="1" type="body"/>
          </p:nvPr>
        </p:nvSpPr>
        <p:spPr>
          <a:xfrm>
            <a:off x="720000" y="1017725"/>
            <a:ext cx="7704000" cy="358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Times New Roman"/>
                <a:ea typeface="Times New Roman"/>
                <a:cs typeface="Times New Roman"/>
                <a:sym typeface="Times New Roman"/>
              </a:rPr>
              <a:t>Creation of logical collections</a:t>
            </a:r>
            <a:endParaRPr b="1" sz="1600">
              <a:latin typeface="Times New Roman"/>
              <a:ea typeface="Times New Roman"/>
              <a:cs typeface="Times New Roman"/>
              <a:sym typeface="Times New Roman"/>
            </a:endParaRPr>
          </a:p>
          <a:p>
            <a:pPr indent="0" lvl="0" marL="0" rtl="0" algn="l">
              <a:spcBef>
                <a:spcPts val="0"/>
              </a:spcBef>
              <a:spcAft>
                <a:spcPts val="0"/>
              </a:spcAft>
              <a:buNone/>
            </a:pPr>
            <a:r>
              <a:t/>
            </a:r>
            <a:endParaRPr b="1"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A logical collection dedicated to salary information will be curated, comprising individual entries representing distinct job postings.</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Each entry within this collection will include </a:t>
            </a:r>
            <a:r>
              <a:rPr lang="en" sz="1600" u="sng">
                <a:latin typeface="Times New Roman"/>
                <a:ea typeface="Times New Roman"/>
                <a:cs typeface="Times New Roman"/>
                <a:sym typeface="Times New Roman"/>
              </a:rPr>
              <a:t>vital details</a:t>
            </a:r>
            <a:r>
              <a:rPr lang="en" sz="1600">
                <a:latin typeface="Times New Roman"/>
                <a:ea typeface="Times New Roman"/>
                <a:cs typeface="Times New Roman"/>
                <a:sym typeface="Times New Roman"/>
              </a:rPr>
              <a:t> such as job ID, location, candidate age, skill proficiencies, and associated salary information</a:t>
            </a:r>
            <a:endParaRPr sz="1600">
              <a:latin typeface="Times New Roman"/>
              <a:ea typeface="Times New Roman"/>
              <a:cs typeface="Times New Roman"/>
              <a:sym typeface="Times New Roman"/>
            </a:endParaRPr>
          </a:p>
          <a:p>
            <a:pPr indent="0" lvl="0" marL="457200" rtl="0" algn="l">
              <a:spcBef>
                <a:spcPts val="0"/>
              </a:spcBef>
              <a:spcAft>
                <a:spcPts val="0"/>
              </a:spcAft>
              <a:buNone/>
            </a:pPr>
            <a:r>
              <a:t/>
            </a:r>
            <a:endParaRPr sz="1600">
              <a:latin typeface="Times New Roman"/>
              <a:ea typeface="Times New Roman"/>
              <a:cs typeface="Times New Roman"/>
              <a:sym typeface="Times New Roman"/>
            </a:endParaRPr>
          </a:p>
          <a:p>
            <a:pPr indent="0" lvl="0" marL="0" rtl="0" algn="l">
              <a:spcBef>
                <a:spcPts val="0"/>
              </a:spcBef>
              <a:spcAft>
                <a:spcPts val="0"/>
              </a:spcAft>
              <a:buNone/>
            </a:pPr>
            <a:r>
              <a:rPr b="1" lang="en" sz="1600">
                <a:latin typeface="Times New Roman"/>
                <a:ea typeface="Times New Roman"/>
                <a:cs typeface="Times New Roman"/>
                <a:sym typeface="Times New Roman"/>
              </a:rPr>
              <a:t>Physical data handling</a:t>
            </a:r>
            <a:endParaRPr b="1" sz="1600">
              <a:latin typeface="Times New Roman"/>
              <a:ea typeface="Times New Roman"/>
              <a:cs typeface="Times New Roman"/>
              <a:sym typeface="Times New Roman"/>
            </a:endParaRPr>
          </a:p>
          <a:p>
            <a:pPr indent="0" lvl="0" marL="0" rtl="0" algn="l">
              <a:spcBef>
                <a:spcPts val="0"/>
              </a:spcBef>
              <a:spcAft>
                <a:spcPts val="0"/>
              </a:spcAft>
              <a:buNone/>
            </a:pPr>
            <a:r>
              <a:t/>
            </a:r>
            <a:endParaRPr b="1"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The data is backed up on the source website where the dataset is hosted. If there is any data loss or corruption, the </a:t>
            </a:r>
            <a:r>
              <a:rPr lang="en" sz="1600" u="sng">
                <a:latin typeface="Times New Roman"/>
                <a:ea typeface="Times New Roman"/>
                <a:cs typeface="Times New Roman"/>
                <a:sym typeface="Times New Roman"/>
              </a:rPr>
              <a:t>dataset can be restored from backup.</a:t>
            </a:r>
            <a:endParaRPr sz="1600" u="sng">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Data management plan</a:t>
            </a:r>
            <a:endParaRPr>
              <a:latin typeface="Times New Roman"/>
              <a:ea typeface="Times New Roman"/>
              <a:cs typeface="Times New Roman"/>
              <a:sym typeface="Times New Roman"/>
            </a:endParaRPr>
          </a:p>
        </p:txBody>
      </p:sp>
      <p:sp>
        <p:nvSpPr>
          <p:cNvPr id="378" name="Google Shape;378;p50"/>
          <p:cNvSpPr txBox="1"/>
          <p:nvPr>
            <p:ph idx="1" type="body"/>
          </p:nvPr>
        </p:nvSpPr>
        <p:spPr>
          <a:xfrm>
            <a:off x="308075" y="1017725"/>
            <a:ext cx="8115900" cy="358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Times New Roman"/>
                <a:ea typeface="Times New Roman"/>
                <a:cs typeface="Times New Roman"/>
                <a:sym typeface="Times New Roman"/>
              </a:rPr>
              <a:t>Interoperability</a:t>
            </a:r>
            <a:r>
              <a:rPr b="1" lang="en" sz="1600">
                <a:latin typeface="Times New Roman"/>
                <a:ea typeface="Times New Roman"/>
                <a:cs typeface="Times New Roman"/>
                <a:sym typeface="Times New Roman"/>
              </a:rPr>
              <a:t> support</a:t>
            </a:r>
            <a:endParaRPr b="1" sz="1600">
              <a:latin typeface="Times New Roman"/>
              <a:ea typeface="Times New Roman"/>
              <a:cs typeface="Times New Roman"/>
              <a:sym typeface="Times New Roman"/>
            </a:endParaRPr>
          </a:p>
          <a:p>
            <a:pPr indent="0" lvl="0" marL="0" rtl="0" algn="l">
              <a:spcBef>
                <a:spcPts val="0"/>
              </a:spcBef>
              <a:spcAft>
                <a:spcPts val="0"/>
              </a:spcAft>
              <a:buNone/>
            </a:pPr>
            <a:r>
              <a:t/>
            </a:r>
            <a:endParaRPr b="1"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This dataset was scraped from Glassdoor job postings and collected into csv files that contain all pertinent information. Using Jupyter notebooks and Kaggle, the site that hosts the dataset, should ensure </a:t>
            </a:r>
            <a:r>
              <a:rPr lang="en" sz="1600" u="sng">
                <a:latin typeface="Times New Roman"/>
                <a:ea typeface="Times New Roman"/>
                <a:cs typeface="Times New Roman"/>
                <a:sym typeface="Times New Roman"/>
              </a:rPr>
              <a:t>seamless integration.</a:t>
            </a:r>
            <a:endParaRPr sz="1600" u="sng">
              <a:latin typeface="Times New Roman"/>
              <a:ea typeface="Times New Roman"/>
              <a:cs typeface="Times New Roman"/>
              <a:sym typeface="Times New Roman"/>
            </a:endParaRPr>
          </a:p>
          <a:p>
            <a:pPr indent="0" lvl="0" marL="0" rtl="0" algn="l">
              <a:spcBef>
                <a:spcPts val="0"/>
              </a:spcBef>
              <a:spcAft>
                <a:spcPts val="0"/>
              </a:spcAft>
              <a:buNone/>
            </a:pPr>
            <a:r>
              <a:t/>
            </a:r>
            <a:endParaRPr sz="1600" u="sng">
              <a:latin typeface="Times New Roman"/>
              <a:ea typeface="Times New Roman"/>
              <a:cs typeface="Times New Roman"/>
              <a:sym typeface="Times New Roman"/>
            </a:endParaRPr>
          </a:p>
          <a:p>
            <a:pPr indent="0" lvl="0" marL="0" rtl="0" algn="l">
              <a:spcBef>
                <a:spcPts val="0"/>
              </a:spcBef>
              <a:spcAft>
                <a:spcPts val="0"/>
              </a:spcAft>
              <a:buNone/>
            </a:pPr>
            <a:r>
              <a:rPr b="1" lang="en" sz="1600">
                <a:latin typeface="Times New Roman"/>
                <a:ea typeface="Times New Roman"/>
                <a:cs typeface="Times New Roman"/>
                <a:sym typeface="Times New Roman"/>
              </a:rPr>
              <a:t>Security support</a:t>
            </a:r>
            <a:endParaRPr b="1" sz="1600">
              <a:latin typeface="Times New Roman"/>
              <a:ea typeface="Times New Roman"/>
              <a:cs typeface="Times New Roman"/>
              <a:sym typeface="Times New Roman"/>
            </a:endParaRPr>
          </a:p>
          <a:p>
            <a:pPr indent="0" lvl="0" marL="0" rtl="0" algn="l">
              <a:spcBef>
                <a:spcPts val="0"/>
              </a:spcBef>
              <a:spcAft>
                <a:spcPts val="0"/>
              </a:spcAft>
              <a:buNone/>
            </a:pPr>
            <a:r>
              <a:t/>
            </a:r>
            <a:endParaRPr b="1"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This </a:t>
            </a:r>
            <a:r>
              <a:rPr lang="en" sz="1600" u="sng">
                <a:latin typeface="Times New Roman"/>
                <a:ea typeface="Times New Roman"/>
                <a:cs typeface="Times New Roman"/>
                <a:sym typeface="Times New Roman"/>
              </a:rPr>
              <a:t>dataset is entirely public domain</a:t>
            </a:r>
            <a:r>
              <a:rPr lang="en" sz="1600">
                <a:latin typeface="Times New Roman"/>
                <a:ea typeface="Times New Roman"/>
                <a:cs typeface="Times New Roman"/>
                <a:sym typeface="Times New Roman"/>
              </a:rPr>
              <a:t>, and as such does not need special access authorization</a:t>
            </a:r>
            <a:endParaRPr sz="1600">
              <a:latin typeface="Times New Roman"/>
              <a:ea typeface="Times New Roman"/>
              <a:cs typeface="Times New Roman"/>
              <a:sym typeface="Times New Roman"/>
            </a:endParaRPr>
          </a:p>
          <a:p>
            <a:pPr indent="0" lvl="0" marL="457200" rtl="0" algn="l">
              <a:spcBef>
                <a:spcPts val="0"/>
              </a:spcBef>
              <a:spcAft>
                <a:spcPts val="0"/>
              </a:spcAft>
              <a:buNone/>
            </a:pPr>
            <a:r>
              <a:t/>
            </a:r>
            <a:endParaRPr b="1" sz="1600">
              <a:latin typeface="Times New Roman"/>
              <a:ea typeface="Times New Roman"/>
              <a:cs typeface="Times New Roman"/>
              <a:sym typeface="Times New Roman"/>
            </a:endParaRPr>
          </a:p>
          <a:p>
            <a:pPr indent="0" lvl="0" marL="0" rtl="0" algn="l">
              <a:spcBef>
                <a:spcPts val="0"/>
              </a:spcBef>
              <a:spcAft>
                <a:spcPts val="0"/>
              </a:spcAft>
              <a:buNone/>
            </a:pPr>
            <a:r>
              <a:rPr b="1" lang="en" sz="1600">
                <a:latin typeface="Times New Roman"/>
                <a:ea typeface="Times New Roman"/>
                <a:cs typeface="Times New Roman"/>
                <a:sym typeface="Times New Roman"/>
              </a:rPr>
              <a:t>Metadata collection, management, and access</a:t>
            </a:r>
            <a:endParaRPr b="1" sz="1600">
              <a:latin typeface="Times New Roman"/>
              <a:ea typeface="Times New Roman"/>
              <a:cs typeface="Times New Roman"/>
              <a:sym typeface="Times New Roman"/>
            </a:endParaRPr>
          </a:p>
          <a:p>
            <a:pPr indent="0" lvl="0" marL="0" rtl="0" algn="l">
              <a:spcBef>
                <a:spcPts val="0"/>
              </a:spcBef>
              <a:spcAft>
                <a:spcPts val="0"/>
              </a:spcAft>
              <a:buNone/>
            </a:pPr>
            <a:r>
              <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Metadata was exported as a json file using </a:t>
            </a:r>
            <a:r>
              <a:rPr lang="en" sz="1600" u="sng">
                <a:latin typeface="Times New Roman"/>
                <a:ea typeface="Times New Roman"/>
                <a:cs typeface="Times New Roman"/>
                <a:sym typeface="Times New Roman"/>
              </a:rPr>
              <a:t>Croissant metadata</a:t>
            </a:r>
            <a:r>
              <a:rPr lang="en" sz="1600">
                <a:latin typeface="Times New Roman"/>
                <a:ea typeface="Times New Roman"/>
                <a:cs typeface="Times New Roman"/>
                <a:sym typeface="Times New Roman"/>
              </a:rPr>
              <a:t> format for ML datasets</a:t>
            </a:r>
            <a:endParaRPr sz="1600">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Data management plan</a:t>
            </a:r>
            <a:endParaRPr>
              <a:latin typeface="Times New Roman"/>
              <a:ea typeface="Times New Roman"/>
              <a:cs typeface="Times New Roman"/>
              <a:sym typeface="Times New Roman"/>
            </a:endParaRPr>
          </a:p>
        </p:txBody>
      </p:sp>
      <p:sp>
        <p:nvSpPr>
          <p:cNvPr id="384" name="Google Shape;384;p51"/>
          <p:cNvSpPr txBox="1"/>
          <p:nvPr>
            <p:ph idx="1" type="body"/>
          </p:nvPr>
        </p:nvSpPr>
        <p:spPr>
          <a:xfrm>
            <a:off x="720000" y="1017725"/>
            <a:ext cx="7704000" cy="358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Times New Roman"/>
                <a:ea typeface="Times New Roman"/>
                <a:cs typeface="Times New Roman"/>
                <a:sym typeface="Times New Roman"/>
              </a:rPr>
              <a:t>Persistence</a:t>
            </a:r>
            <a:endParaRPr b="1" sz="1800">
              <a:latin typeface="Times New Roman"/>
              <a:ea typeface="Times New Roman"/>
              <a:cs typeface="Times New Roman"/>
              <a:sym typeface="Times New Roman"/>
            </a:endParaRPr>
          </a:p>
          <a:p>
            <a:pPr indent="0" lvl="0" marL="0" rtl="0" algn="l">
              <a:spcBef>
                <a:spcPts val="0"/>
              </a:spcBef>
              <a:spcAft>
                <a:spcPts val="0"/>
              </a:spcAft>
              <a:buNone/>
            </a:pPr>
            <a:r>
              <a:t/>
            </a:r>
            <a:endParaRPr b="1"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The dataset, originating from 2017, </a:t>
            </a:r>
            <a:r>
              <a:rPr lang="en" sz="1800" u="sng">
                <a:latin typeface="Times New Roman"/>
                <a:ea typeface="Times New Roman"/>
                <a:cs typeface="Times New Roman"/>
                <a:sym typeface="Times New Roman"/>
              </a:rPr>
              <a:t>maintains its relevance despite an evolving job market</a:t>
            </a:r>
            <a:r>
              <a:rPr lang="en" sz="1800">
                <a:latin typeface="Times New Roman"/>
                <a:ea typeface="Times New Roman"/>
                <a:cs typeface="Times New Roman"/>
                <a:sym typeface="Times New Roman"/>
              </a:rPr>
              <a:t>. The dataset is accessible in Kaggle and ensures that it remains a valuable resource for analyzing historical job trends in future studies.</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rPr b="1" lang="en" sz="1800">
                <a:latin typeface="Times New Roman"/>
                <a:ea typeface="Times New Roman"/>
                <a:cs typeface="Times New Roman"/>
                <a:sym typeface="Times New Roman"/>
              </a:rPr>
              <a:t>Discovery</a:t>
            </a:r>
            <a:endParaRPr b="1" sz="1800">
              <a:latin typeface="Times New Roman"/>
              <a:ea typeface="Times New Roman"/>
              <a:cs typeface="Times New Roman"/>
              <a:sym typeface="Times New Roman"/>
            </a:endParaRPr>
          </a:p>
          <a:p>
            <a:pPr indent="0" lvl="0" marL="0" rtl="0" algn="l">
              <a:spcBef>
                <a:spcPts val="0"/>
              </a:spcBef>
              <a:spcAft>
                <a:spcPts val="0"/>
              </a:spcAft>
              <a:buNone/>
            </a:pPr>
            <a:r>
              <a:t/>
            </a:r>
            <a:endParaRPr b="1"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Providing clear metadata and categorization will enable users to easily find specific job collections, or </a:t>
            </a:r>
            <a:r>
              <a:rPr lang="en" sz="1800" u="sng">
                <a:latin typeface="Times New Roman"/>
                <a:ea typeface="Times New Roman"/>
                <a:cs typeface="Times New Roman"/>
                <a:sym typeface="Times New Roman"/>
              </a:rPr>
              <a:t>filter by attributes</a:t>
            </a:r>
            <a:r>
              <a:rPr lang="en" sz="1800">
                <a:latin typeface="Times New Roman"/>
                <a:ea typeface="Times New Roman"/>
                <a:cs typeface="Times New Roman"/>
                <a:sym typeface="Times New Roman"/>
              </a:rPr>
              <a:t> such as location or required skills</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Data management plan</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90" name="Google Shape;390;p52"/>
          <p:cNvSpPr txBox="1"/>
          <p:nvPr>
            <p:ph idx="1" type="body"/>
          </p:nvPr>
        </p:nvSpPr>
        <p:spPr>
          <a:xfrm>
            <a:off x="720000" y="1017725"/>
            <a:ext cx="7704000" cy="358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900">
              <a:latin typeface="Times New Roman"/>
              <a:ea typeface="Times New Roman"/>
              <a:cs typeface="Times New Roman"/>
              <a:sym typeface="Times New Roman"/>
            </a:endParaRPr>
          </a:p>
          <a:p>
            <a:pPr indent="0" lvl="0" marL="0" rtl="0" algn="l">
              <a:spcBef>
                <a:spcPts val="0"/>
              </a:spcBef>
              <a:spcAft>
                <a:spcPts val="0"/>
              </a:spcAft>
              <a:buNone/>
            </a:pPr>
            <a:r>
              <a:rPr b="1" lang="en" sz="1900">
                <a:latin typeface="Times New Roman"/>
                <a:ea typeface="Times New Roman"/>
                <a:cs typeface="Times New Roman"/>
                <a:sym typeface="Times New Roman"/>
              </a:rPr>
              <a:t>Dissemination</a:t>
            </a:r>
            <a:endParaRPr b="1" sz="1900">
              <a:latin typeface="Times New Roman"/>
              <a:ea typeface="Times New Roman"/>
              <a:cs typeface="Times New Roman"/>
              <a:sym typeface="Times New Roman"/>
            </a:endParaRPr>
          </a:p>
          <a:p>
            <a:pPr indent="0" lvl="0" marL="0" rtl="0" algn="l">
              <a:spcBef>
                <a:spcPts val="0"/>
              </a:spcBef>
              <a:spcAft>
                <a:spcPts val="0"/>
              </a:spcAft>
              <a:buNone/>
            </a:pPr>
            <a:r>
              <a:t/>
            </a:r>
            <a:endParaRPr b="1" sz="1900">
              <a:latin typeface="Times New Roman"/>
              <a:ea typeface="Times New Roman"/>
              <a:cs typeface="Times New Roman"/>
              <a:sym typeface="Times New Roman"/>
            </a:endParaRPr>
          </a:p>
          <a:p>
            <a:pPr indent="-349250" lvl="0" marL="457200" rtl="0" algn="l">
              <a:spcBef>
                <a:spcPts val="0"/>
              </a:spcBef>
              <a:spcAft>
                <a:spcPts val="0"/>
              </a:spcAft>
              <a:buSzPts val="1900"/>
              <a:buFont typeface="Times New Roman"/>
              <a:buChar char="-"/>
            </a:pPr>
            <a:r>
              <a:rPr lang="en" sz="1900">
                <a:latin typeface="Times New Roman"/>
                <a:ea typeface="Times New Roman"/>
                <a:cs typeface="Times New Roman"/>
                <a:sym typeface="Times New Roman"/>
              </a:rPr>
              <a:t>Immediate updates or </a:t>
            </a:r>
            <a:r>
              <a:rPr lang="en" sz="1900" u="sng">
                <a:latin typeface="Times New Roman"/>
                <a:ea typeface="Times New Roman"/>
                <a:cs typeface="Times New Roman"/>
                <a:sym typeface="Times New Roman"/>
              </a:rPr>
              <a:t>changes to the dataset will be promptly communicated</a:t>
            </a:r>
            <a:r>
              <a:rPr lang="en" sz="1900">
                <a:latin typeface="Times New Roman"/>
                <a:ea typeface="Times New Roman"/>
                <a:cs typeface="Times New Roman"/>
                <a:sym typeface="Times New Roman"/>
              </a:rPr>
              <a:t> via Discord and Github, ensuring timely awareness among interested parties.</a:t>
            </a:r>
            <a:endParaRPr sz="1900">
              <a:latin typeface="Times New Roman"/>
              <a:ea typeface="Times New Roman"/>
              <a:cs typeface="Times New Roman"/>
              <a:sym typeface="Times New Roman"/>
            </a:endParaRPr>
          </a:p>
          <a:p>
            <a:pPr indent="0" lvl="0" marL="0" rtl="0" algn="l">
              <a:spcBef>
                <a:spcPts val="0"/>
              </a:spcBef>
              <a:spcAft>
                <a:spcPts val="0"/>
              </a:spcAft>
              <a:buNone/>
            </a:pPr>
            <a:r>
              <a:t/>
            </a:r>
            <a:endParaRPr sz="1900">
              <a:latin typeface="Times New Roman"/>
              <a:ea typeface="Times New Roman"/>
              <a:cs typeface="Times New Roman"/>
              <a:sym typeface="Times New Roman"/>
            </a:endParaRPr>
          </a:p>
          <a:p>
            <a:pPr indent="0" lvl="0" marL="0" rtl="0" algn="l">
              <a:spcBef>
                <a:spcPts val="0"/>
              </a:spcBef>
              <a:spcAft>
                <a:spcPts val="0"/>
              </a:spcAft>
              <a:buNone/>
            </a:pPr>
            <a:r>
              <a:rPr b="1" lang="en" sz="1900">
                <a:latin typeface="Times New Roman"/>
                <a:ea typeface="Times New Roman"/>
                <a:cs typeface="Times New Roman"/>
                <a:sym typeface="Times New Roman"/>
              </a:rPr>
              <a:t>Data ownership</a:t>
            </a:r>
            <a:endParaRPr b="1" sz="1900">
              <a:latin typeface="Times New Roman"/>
              <a:ea typeface="Times New Roman"/>
              <a:cs typeface="Times New Roman"/>
              <a:sym typeface="Times New Roman"/>
            </a:endParaRPr>
          </a:p>
          <a:p>
            <a:pPr indent="0" lvl="0" marL="0" rtl="0" algn="l">
              <a:spcBef>
                <a:spcPts val="0"/>
              </a:spcBef>
              <a:spcAft>
                <a:spcPts val="0"/>
              </a:spcAft>
              <a:buNone/>
            </a:pPr>
            <a:r>
              <a:t/>
            </a:r>
            <a:endParaRPr b="1" sz="1900">
              <a:latin typeface="Times New Roman"/>
              <a:ea typeface="Times New Roman"/>
              <a:cs typeface="Times New Roman"/>
              <a:sym typeface="Times New Roman"/>
            </a:endParaRPr>
          </a:p>
          <a:p>
            <a:pPr indent="-349250" lvl="0" marL="457200" rtl="0" algn="l">
              <a:spcBef>
                <a:spcPts val="0"/>
              </a:spcBef>
              <a:spcAft>
                <a:spcPts val="0"/>
              </a:spcAft>
              <a:buSzPts val="1900"/>
              <a:buFont typeface="Times New Roman"/>
              <a:buChar char="-"/>
            </a:pPr>
            <a:r>
              <a:rPr lang="en" sz="1900">
                <a:latin typeface="Times New Roman"/>
                <a:ea typeface="Times New Roman"/>
                <a:cs typeface="Times New Roman"/>
                <a:sym typeface="Times New Roman"/>
              </a:rPr>
              <a:t>This dataset was scraped from Glassdoor.com by </a:t>
            </a:r>
            <a:r>
              <a:rPr lang="en" sz="1900" u="sng">
                <a:latin typeface="Times New Roman"/>
                <a:ea typeface="Times New Roman"/>
                <a:cs typeface="Times New Roman"/>
                <a:sym typeface="Times New Roman"/>
              </a:rPr>
              <a:t>Ramiro Gomez</a:t>
            </a:r>
            <a:r>
              <a:rPr lang="en" sz="1900">
                <a:latin typeface="Times New Roman"/>
                <a:ea typeface="Times New Roman"/>
                <a:cs typeface="Times New Roman"/>
                <a:sym typeface="Times New Roman"/>
              </a:rPr>
              <a:t> and uploaded to Kaggle.</a:t>
            </a:r>
            <a:endParaRPr sz="1900">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3"/>
          <p:cNvSpPr txBox="1"/>
          <p:nvPr/>
        </p:nvSpPr>
        <p:spPr>
          <a:xfrm>
            <a:off x="963425" y="745875"/>
            <a:ext cx="3884700" cy="16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chemeClr val="dk1"/>
                </a:solidFill>
                <a:latin typeface="Poppins"/>
                <a:ea typeface="Poppins"/>
                <a:cs typeface="Poppins"/>
                <a:sym typeface="Poppins"/>
              </a:rPr>
              <a:t>Thank You</a:t>
            </a:r>
            <a:endParaRPr b="1" sz="7200">
              <a:solidFill>
                <a:schemeClr val="dk1"/>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Investigation and Data Science Goal</a:t>
            </a:r>
            <a:endParaRPr>
              <a:latin typeface="Times New Roman"/>
              <a:ea typeface="Times New Roman"/>
              <a:cs typeface="Times New Roman"/>
              <a:sym typeface="Times New Roman"/>
            </a:endParaRPr>
          </a:p>
        </p:txBody>
      </p:sp>
      <p:sp>
        <p:nvSpPr>
          <p:cNvPr id="217" name="Google Shape;217;p27"/>
          <p:cNvSpPr txBox="1"/>
          <p:nvPr>
            <p:ph idx="1" type="body"/>
          </p:nvPr>
        </p:nvSpPr>
        <p:spPr>
          <a:xfrm>
            <a:off x="720000" y="1017725"/>
            <a:ext cx="7704000" cy="358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Times New Roman"/>
                <a:ea typeface="Times New Roman"/>
                <a:cs typeface="Times New Roman"/>
                <a:sym typeface="Times New Roman"/>
              </a:rPr>
              <a:t>Investigation</a:t>
            </a:r>
            <a:r>
              <a:rPr lang="en" sz="1700">
                <a:latin typeface="Times New Roman"/>
                <a:ea typeface="Times New Roman"/>
                <a:cs typeface="Times New Roman"/>
                <a:sym typeface="Times New Roman"/>
              </a:rPr>
              <a:t> - understanding factors affecting job salary</a:t>
            </a:r>
            <a:endParaRPr sz="1700">
              <a:latin typeface="Times New Roman"/>
              <a:ea typeface="Times New Roman"/>
              <a:cs typeface="Times New Roman"/>
              <a:sym typeface="Times New Roman"/>
            </a:endParaRPr>
          </a:p>
          <a:p>
            <a:pPr indent="0" lvl="0" marL="0" rtl="0" algn="l">
              <a:spcBef>
                <a:spcPts val="0"/>
              </a:spcBef>
              <a:spcAft>
                <a:spcPts val="0"/>
              </a:spcAft>
              <a:buNone/>
            </a:pPr>
            <a:r>
              <a:t/>
            </a:r>
            <a:endParaRPr sz="1700">
              <a:latin typeface="Times New Roman"/>
              <a:ea typeface="Times New Roman"/>
              <a:cs typeface="Times New Roman"/>
              <a:sym typeface="Times New Roman"/>
            </a:endParaRPr>
          </a:p>
          <a:p>
            <a:pPr indent="0" lvl="0" marL="0" rtl="0" algn="l">
              <a:spcBef>
                <a:spcPts val="0"/>
              </a:spcBef>
              <a:spcAft>
                <a:spcPts val="0"/>
              </a:spcAft>
              <a:buNone/>
            </a:pPr>
            <a:r>
              <a:t/>
            </a:r>
            <a:endParaRPr sz="1700">
              <a:latin typeface="Times New Roman"/>
              <a:ea typeface="Times New Roman"/>
              <a:cs typeface="Times New Roman"/>
              <a:sym typeface="Times New Roman"/>
            </a:endParaRPr>
          </a:p>
          <a:p>
            <a:pPr indent="0" lvl="0" marL="0" rtl="0" algn="l">
              <a:spcBef>
                <a:spcPts val="0"/>
              </a:spcBef>
              <a:spcAft>
                <a:spcPts val="0"/>
              </a:spcAft>
              <a:buNone/>
            </a:pPr>
            <a:r>
              <a:rPr b="1" lang="en" sz="1700">
                <a:latin typeface="Times New Roman"/>
                <a:ea typeface="Times New Roman"/>
                <a:cs typeface="Times New Roman"/>
                <a:sym typeface="Times New Roman"/>
              </a:rPr>
              <a:t>Goal</a:t>
            </a:r>
            <a:r>
              <a:rPr lang="en" sz="1700">
                <a:latin typeface="Times New Roman"/>
                <a:ea typeface="Times New Roman"/>
                <a:cs typeface="Times New Roman"/>
                <a:sym typeface="Times New Roman"/>
              </a:rPr>
              <a:t> - develop models to predict </a:t>
            </a:r>
            <a:r>
              <a:rPr lang="en" sz="1700">
                <a:latin typeface="Times New Roman"/>
                <a:ea typeface="Times New Roman"/>
                <a:cs typeface="Times New Roman"/>
                <a:sym typeface="Times New Roman"/>
              </a:rPr>
              <a:t>data science job salaries based on job description details</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Driven by a curiosity of data science career outlook</a:t>
            </a:r>
            <a:endParaRPr sz="1700">
              <a:latin typeface="Times New Roman"/>
              <a:ea typeface="Times New Roman"/>
              <a:cs typeface="Times New Roman"/>
              <a:sym typeface="Times New Roman"/>
            </a:endParaRPr>
          </a:p>
          <a:p>
            <a:pPr indent="0" lvl="0" marL="0" rtl="0" algn="l">
              <a:spcBef>
                <a:spcPts val="0"/>
              </a:spcBef>
              <a:spcAft>
                <a:spcPts val="0"/>
              </a:spcAft>
              <a:buNone/>
            </a:pPr>
            <a:r>
              <a:t/>
            </a:r>
            <a:endParaRPr sz="1700">
              <a:latin typeface="Times New Roman"/>
              <a:ea typeface="Times New Roman"/>
              <a:cs typeface="Times New Roman"/>
              <a:sym typeface="Times New Roman"/>
            </a:endParaRPr>
          </a:p>
          <a:p>
            <a:pPr indent="0" lvl="0" marL="0" rtl="0" algn="l">
              <a:spcBef>
                <a:spcPts val="0"/>
              </a:spcBef>
              <a:spcAft>
                <a:spcPts val="0"/>
              </a:spcAft>
              <a:buNone/>
            </a:pPr>
            <a:r>
              <a:t/>
            </a:r>
            <a:endParaRPr sz="1700">
              <a:latin typeface="Times New Roman"/>
              <a:ea typeface="Times New Roman"/>
              <a:cs typeface="Times New Roman"/>
              <a:sym typeface="Times New Roman"/>
            </a:endParaRPr>
          </a:p>
          <a:p>
            <a:pPr indent="0" lvl="0" marL="0" rtl="0" algn="l">
              <a:spcBef>
                <a:spcPts val="0"/>
              </a:spcBef>
              <a:spcAft>
                <a:spcPts val="0"/>
              </a:spcAft>
              <a:buNone/>
            </a:pPr>
            <a:r>
              <a:rPr b="1" lang="en" sz="1700">
                <a:latin typeface="Times New Roman"/>
                <a:ea typeface="Times New Roman"/>
                <a:cs typeface="Times New Roman"/>
                <a:sym typeface="Times New Roman"/>
              </a:rPr>
              <a:t>Dataset</a:t>
            </a:r>
            <a:r>
              <a:rPr lang="en" sz="1700">
                <a:latin typeface="Times New Roman"/>
                <a:ea typeface="Times New Roman"/>
                <a:cs typeface="Times New Roman"/>
                <a:sym typeface="Times New Roman"/>
              </a:rPr>
              <a:t> - jobs dataset with job information from Glassdoor in 2017-2018</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Mode of collection was through observation</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Dataset was found on Kaggle</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Dataset is organized as a csv file</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Metadata is exported as a json file using croissant metadata format</a:t>
            </a:r>
            <a:endParaRPr sz="17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8"/>
          <p:cNvSpPr txBox="1"/>
          <p:nvPr>
            <p:ph type="title"/>
          </p:nvPr>
        </p:nvSpPr>
        <p:spPr>
          <a:xfrm>
            <a:off x="720000" y="3279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Dataset</a:t>
            </a:r>
            <a:endParaRPr>
              <a:latin typeface="Times New Roman"/>
              <a:ea typeface="Times New Roman"/>
              <a:cs typeface="Times New Roman"/>
              <a:sym typeface="Times New Roman"/>
            </a:endParaRPr>
          </a:p>
        </p:txBody>
      </p:sp>
      <p:sp>
        <p:nvSpPr>
          <p:cNvPr id="223" name="Google Shape;223;p28"/>
          <p:cNvSpPr txBox="1"/>
          <p:nvPr>
            <p:ph idx="1" type="body"/>
          </p:nvPr>
        </p:nvSpPr>
        <p:spPr>
          <a:xfrm>
            <a:off x="324800" y="900650"/>
            <a:ext cx="8417100" cy="36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latin typeface="Times New Roman"/>
                <a:ea typeface="Times New Roman"/>
                <a:cs typeface="Times New Roman"/>
                <a:sym typeface="Times New Roman"/>
              </a:rPr>
              <a:t>Found</a:t>
            </a:r>
            <a:r>
              <a:rPr lang="en" sz="1400">
                <a:latin typeface="Times New Roman"/>
                <a:ea typeface="Times New Roman"/>
                <a:cs typeface="Times New Roman"/>
                <a:sym typeface="Times New Roman"/>
              </a:rPr>
              <a:t>:</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The dataset is </a:t>
            </a:r>
            <a:r>
              <a:rPr lang="en" sz="1400">
                <a:latin typeface="Times New Roman"/>
                <a:ea typeface="Times New Roman"/>
                <a:cs typeface="Times New Roman"/>
                <a:sym typeface="Times New Roman"/>
              </a:rPr>
              <a:t>available</a:t>
            </a:r>
            <a:r>
              <a:rPr lang="en" sz="1400">
                <a:latin typeface="Times New Roman"/>
                <a:ea typeface="Times New Roman"/>
                <a:cs typeface="Times New Roman"/>
                <a:sym typeface="Times New Roman"/>
              </a:rPr>
              <a:t> open-source on Kaggle</a:t>
            </a:r>
            <a:endParaRPr sz="1400">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Easily exported</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The data was collected from job postings on Glassdoor in 2017-2018</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Thorough data and metadata documentation available on Kaggle</a:t>
            </a:r>
            <a:endParaRPr sz="1400">
              <a:latin typeface="Times New Roman"/>
              <a:ea typeface="Times New Roman"/>
              <a:cs typeface="Times New Roman"/>
              <a:sym typeface="Times New Roman"/>
            </a:endParaRPr>
          </a:p>
          <a:p>
            <a:pPr indent="0" lvl="0" marL="457200" rtl="0" algn="l">
              <a:spcBef>
                <a:spcPts val="0"/>
              </a:spcBef>
              <a:spcAft>
                <a:spcPts val="0"/>
              </a:spcAft>
              <a:buNone/>
            </a:pPr>
            <a:r>
              <a:t/>
            </a:r>
            <a:endParaRPr sz="1400">
              <a:latin typeface="Times New Roman"/>
              <a:ea typeface="Times New Roman"/>
              <a:cs typeface="Times New Roman"/>
              <a:sym typeface="Times New Roman"/>
            </a:endParaRPr>
          </a:p>
          <a:p>
            <a:pPr indent="0" lvl="0" marL="0" rtl="0" algn="l">
              <a:spcBef>
                <a:spcPts val="0"/>
              </a:spcBef>
              <a:spcAft>
                <a:spcPts val="0"/>
              </a:spcAft>
              <a:buNone/>
            </a:pPr>
            <a:r>
              <a:rPr b="1" lang="en" sz="1400">
                <a:latin typeface="Times New Roman"/>
                <a:ea typeface="Times New Roman"/>
                <a:cs typeface="Times New Roman"/>
                <a:sym typeface="Times New Roman"/>
              </a:rPr>
              <a:t>Managed</a:t>
            </a:r>
            <a:r>
              <a:rPr lang="en" sz="1400">
                <a:latin typeface="Times New Roman"/>
                <a:ea typeface="Times New Roman"/>
                <a:cs typeface="Times New Roman"/>
                <a:sym typeface="Times New Roman"/>
              </a:rPr>
              <a:t>:</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The data is organized in a csv file with 742 different jobs and 33 features</a:t>
            </a:r>
            <a:endParaRPr sz="1400">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Easy to manage and export (not too big)</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Pre-processing needed:</a:t>
            </a:r>
            <a:endParaRPr sz="1400">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Removing unnecessary features for salary prediction</a:t>
            </a:r>
            <a:endParaRPr sz="1400">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Encoding categorical features to numerical values</a:t>
            </a:r>
            <a:endParaRPr sz="1400">
              <a:latin typeface="Times New Roman"/>
              <a:ea typeface="Times New Roman"/>
              <a:cs typeface="Times New Roman"/>
              <a:sym typeface="Times New Roman"/>
            </a:endParaRPr>
          </a:p>
          <a:p>
            <a:pPr indent="-317500" lvl="2" marL="13716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The source on Kaggle already had a ‘cleaned’ dataset with encoded attributes</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Exploratory data analysis needed:</a:t>
            </a:r>
            <a:endParaRPr sz="1400">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Find significant relationships of variables</a:t>
            </a:r>
            <a:endParaRPr sz="1400">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Correlations</a:t>
            </a:r>
            <a:endParaRPr sz="1400">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Key features needed to prepare model</a:t>
            </a:r>
            <a:endParaRPr sz="14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Dataset</a:t>
            </a:r>
            <a:endParaRPr>
              <a:latin typeface="Times New Roman"/>
              <a:ea typeface="Times New Roman"/>
              <a:cs typeface="Times New Roman"/>
              <a:sym typeface="Times New Roman"/>
            </a:endParaRPr>
          </a:p>
        </p:txBody>
      </p:sp>
      <p:sp>
        <p:nvSpPr>
          <p:cNvPr id="229" name="Google Shape;229;p29"/>
          <p:cNvSpPr txBox="1"/>
          <p:nvPr>
            <p:ph idx="1" type="body"/>
          </p:nvPr>
        </p:nvSpPr>
        <p:spPr>
          <a:xfrm>
            <a:off x="720000" y="1017725"/>
            <a:ext cx="7704000" cy="358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30" name="Google Shape;230;p29"/>
          <p:cNvPicPr preferRelativeResize="0"/>
          <p:nvPr/>
        </p:nvPicPr>
        <p:blipFill>
          <a:blip r:embed="rId3">
            <a:alphaModFix/>
          </a:blip>
          <a:stretch>
            <a:fillRect/>
          </a:stretch>
        </p:blipFill>
        <p:spPr>
          <a:xfrm>
            <a:off x="-25" y="1006600"/>
            <a:ext cx="9144003" cy="2932450"/>
          </a:xfrm>
          <a:prstGeom prst="rect">
            <a:avLst/>
          </a:prstGeom>
          <a:noFill/>
          <a:ln>
            <a:noFill/>
          </a:ln>
        </p:spPr>
      </p:pic>
      <p:pic>
        <p:nvPicPr>
          <p:cNvPr id="231" name="Google Shape;231;p29"/>
          <p:cNvPicPr preferRelativeResize="0"/>
          <p:nvPr/>
        </p:nvPicPr>
        <p:blipFill rotWithShape="1">
          <a:blip r:embed="rId4">
            <a:alphaModFix/>
          </a:blip>
          <a:srcRect b="68080" l="0" r="0" t="0"/>
          <a:stretch/>
        </p:blipFill>
        <p:spPr>
          <a:xfrm>
            <a:off x="-25" y="3939050"/>
            <a:ext cx="9143999" cy="1204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MetaData</a:t>
            </a:r>
            <a:endParaRPr>
              <a:latin typeface="Times New Roman"/>
              <a:ea typeface="Times New Roman"/>
              <a:cs typeface="Times New Roman"/>
              <a:sym typeface="Times New Roman"/>
            </a:endParaRPr>
          </a:p>
        </p:txBody>
      </p:sp>
      <p:sp>
        <p:nvSpPr>
          <p:cNvPr id="237" name="Google Shape;237;p30"/>
          <p:cNvSpPr txBox="1"/>
          <p:nvPr>
            <p:ph idx="1" type="body"/>
          </p:nvPr>
        </p:nvSpPr>
        <p:spPr>
          <a:xfrm>
            <a:off x="400050" y="1017725"/>
            <a:ext cx="4171800" cy="3307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Metadata exported as a json file using Croissant metadata format for ML datasets</a:t>
            </a:r>
            <a:endParaRPr sz="1600">
              <a:latin typeface="Times New Roman"/>
              <a:ea typeface="Times New Roman"/>
              <a:cs typeface="Times New Roman"/>
              <a:sym typeface="Times New Roman"/>
            </a:endParaRPr>
          </a:p>
          <a:p>
            <a:pPr indent="-330200" lvl="1" marL="9144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All kaggle datasets use Croissant format </a:t>
            </a:r>
            <a:endParaRPr sz="1600">
              <a:latin typeface="Times New Roman"/>
              <a:ea typeface="Times New Roman"/>
              <a:cs typeface="Times New Roman"/>
              <a:sym typeface="Times New Roman"/>
            </a:endParaRPr>
          </a:p>
          <a:p>
            <a:pPr indent="-330200" lvl="1" marL="9144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Format has easy integration with ML frameworks</a:t>
            </a:r>
            <a:endParaRPr sz="1600">
              <a:latin typeface="Times New Roman"/>
              <a:ea typeface="Times New Roman"/>
              <a:cs typeface="Times New Roman"/>
              <a:sym typeface="Times New Roman"/>
            </a:endParaRPr>
          </a:p>
          <a:p>
            <a:pPr indent="-330200" lvl="1" marL="9144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Makes it easier to search for datasets and train datasets</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Features</a:t>
            </a:r>
            <a:endParaRPr sz="1600">
              <a:latin typeface="Times New Roman"/>
              <a:ea typeface="Times New Roman"/>
              <a:cs typeface="Times New Roman"/>
              <a:sym typeface="Times New Roman"/>
            </a:endParaRPr>
          </a:p>
          <a:p>
            <a:pPr indent="-330200" lvl="1" marL="9144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Dataset context and description</a:t>
            </a:r>
            <a:endParaRPr sz="1600">
              <a:latin typeface="Times New Roman"/>
              <a:ea typeface="Times New Roman"/>
              <a:cs typeface="Times New Roman"/>
              <a:sym typeface="Times New Roman"/>
            </a:endParaRPr>
          </a:p>
          <a:p>
            <a:pPr indent="-330200" lvl="1" marL="9144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License</a:t>
            </a:r>
            <a:endParaRPr sz="1600">
              <a:latin typeface="Times New Roman"/>
              <a:ea typeface="Times New Roman"/>
              <a:cs typeface="Times New Roman"/>
              <a:sym typeface="Times New Roman"/>
            </a:endParaRPr>
          </a:p>
          <a:p>
            <a:pPr indent="-330200" lvl="1" marL="9144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Column names and descriptions</a:t>
            </a:r>
            <a:endParaRPr sz="1600">
              <a:latin typeface="Times New Roman"/>
              <a:ea typeface="Times New Roman"/>
              <a:cs typeface="Times New Roman"/>
              <a:sym typeface="Times New Roman"/>
            </a:endParaRPr>
          </a:p>
          <a:p>
            <a:pPr indent="-330200" lvl="1" marL="9144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Creator</a:t>
            </a:r>
            <a:endParaRPr sz="1600">
              <a:latin typeface="Times New Roman"/>
              <a:ea typeface="Times New Roman"/>
              <a:cs typeface="Times New Roman"/>
              <a:sym typeface="Times New Roman"/>
            </a:endParaRPr>
          </a:p>
          <a:p>
            <a:pPr indent="-330200" lvl="1" marL="9144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publisher</a:t>
            </a:r>
            <a:endParaRPr sz="1600">
              <a:solidFill>
                <a:srgbClr val="4A8CFF"/>
              </a:solidFill>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pic>
        <p:nvPicPr>
          <p:cNvPr id="238" name="Google Shape;238;p30"/>
          <p:cNvPicPr preferRelativeResize="0"/>
          <p:nvPr/>
        </p:nvPicPr>
        <p:blipFill>
          <a:blip r:embed="rId3">
            <a:alphaModFix/>
          </a:blip>
          <a:stretch>
            <a:fillRect/>
          </a:stretch>
        </p:blipFill>
        <p:spPr>
          <a:xfrm>
            <a:off x="4611475" y="909450"/>
            <a:ext cx="4171800" cy="32199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Exploratory Data Analysis</a:t>
            </a:r>
            <a:endParaRPr>
              <a:latin typeface="Times New Roman"/>
              <a:ea typeface="Times New Roman"/>
              <a:cs typeface="Times New Roman"/>
              <a:sym typeface="Times New Roman"/>
            </a:endParaRPr>
          </a:p>
        </p:txBody>
      </p:sp>
      <p:sp>
        <p:nvSpPr>
          <p:cNvPr id="244" name="Google Shape;244;p31"/>
          <p:cNvSpPr txBox="1"/>
          <p:nvPr>
            <p:ph idx="1" type="body"/>
          </p:nvPr>
        </p:nvSpPr>
        <p:spPr>
          <a:xfrm>
            <a:off x="207700" y="1017725"/>
            <a:ext cx="4272000" cy="358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Times New Roman"/>
                <a:ea typeface="Times New Roman"/>
                <a:cs typeface="Times New Roman"/>
                <a:sym typeface="Times New Roman"/>
              </a:rPr>
              <a:t>Compared the relationship between the </a:t>
            </a:r>
            <a:r>
              <a:rPr i="1" lang="en" sz="1500">
                <a:latin typeface="Times New Roman"/>
                <a:ea typeface="Times New Roman"/>
                <a:cs typeface="Times New Roman"/>
                <a:sym typeface="Times New Roman"/>
              </a:rPr>
              <a:t>average salary</a:t>
            </a:r>
            <a:r>
              <a:rPr lang="en" sz="1500">
                <a:latin typeface="Times New Roman"/>
                <a:ea typeface="Times New Roman"/>
                <a:cs typeface="Times New Roman"/>
                <a:sym typeface="Times New Roman"/>
              </a:rPr>
              <a:t> and every other attribute</a:t>
            </a:r>
            <a:endParaRPr sz="1500">
              <a:latin typeface="Times New Roman"/>
              <a:ea typeface="Times New Roman"/>
              <a:cs typeface="Times New Roman"/>
              <a:sym typeface="Times New Roman"/>
            </a:endParaRPr>
          </a:p>
          <a:p>
            <a:pPr indent="0" lvl="0" marL="0" rtl="0" algn="l">
              <a:spcBef>
                <a:spcPts val="0"/>
              </a:spcBef>
              <a:spcAft>
                <a:spcPts val="0"/>
              </a:spcAft>
              <a:buNone/>
            </a:pPr>
            <a:r>
              <a:t/>
            </a:r>
            <a:endParaRPr sz="1500">
              <a:latin typeface="Times New Roman"/>
              <a:ea typeface="Times New Roman"/>
              <a:cs typeface="Times New Roman"/>
              <a:sym typeface="Times New Roman"/>
            </a:endParaRPr>
          </a:p>
          <a:p>
            <a:pPr indent="0" lvl="0" marL="0" rtl="0" algn="l">
              <a:spcBef>
                <a:spcPts val="0"/>
              </a:spcBef>
              <a:spcAft>
                <a:spcPts val="0"/>
              </a:spcAft>
              <a:buNone/>
            </a:pPr>
            <a:r>
              <a:rPr b="1" lang="en" sz="1500">
                <a:latin typeface="Times New Roman"/>
                <a:ea typeface="Times New Roman"/>
                <a:cs typeface="Times New Roman"/>
                <a:sym typeface="Times New Roman"/>
              </a:rPr>
              <a:t>Categorical</a:t>
            </a:r>
            <a:r>
              <a:rPr b="1" lang="en" sz="1500">
                <a:latin typeface="Times New Roman"/>
                <a:ea typeface="Times New Roman"/>
                <a:cs typeface="Times New Roman"/>
                <a:sym typeface="Times New Roman"/>
              </a:rPr>
              <a:t> attributes</a:t>
            </a:r>
            <a:endParaRPr b="1"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Used ANOVA - analysis of variance </a:t>
            </a:r>
            <a:endParaRPr sz="1500">
              <a:latin typeface="Times New Roman"/>
              <a:ea typeface="Times New Roman"/>
              <a:cs typeface="Times New Roman"/>
              <a:sym typeface="Times New Roman"/>
            </a:endParaRPr>
          </a:p>
          <a:p>
            <a:pPr indent="-323850" lvl="1" marL="9144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One-way ANOVA for one independent categorical variable and one dependent continuous variable (average salary)</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Analyzed the p-value </a:t>
            </a:r>
            <a:endParaRPr sz="1500">
              <a:latin typeface="Times New Roman"/>
              <a:ea typeface="Times New Roman"/>
              <a:cs typeface="Times New Roman"/>
              <a:sym typeface="Times New Roman"/>
            </a:endParaRPr>
          </a:p>
          <a:p>
            <a:pPr indent="-323850" lvl="1" marL="9144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P-value (probability value) - value that determines the significance of an observed result</a:t>
            </a:r>
            <a:endParaRPr sz="1500">
              <a:latin typeface="Times New Roman"/>
              <a:ea typeface="Times New Roman"/>
              <a:cs typeface="Times New Roman"/>
              <a:sym typeface="Times New Roman"/>
            </a:endParaRPr>
          </a:p>
          <a:p>
            <a:pPr indent="-323850" lvl="1" marL="9144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A low p-value means a more significant relationship</a:t>
            </a:r>
            <a:endParaRPr sz="1500">
              <a:latin typeface="Times New Roman"/>
              <a:ea typeface="Times New Roman"/>
              <a:cs typeface="Times New Roman"/>
              <a:sym typeface="Times New Roman"/>
            </a:endParaRPr>
          </a:p>
        </p:txBody>
      </p:sp>
      <p:graphicFrame>
        <p:nvGraphicFramePr>
          <p:cNvPr id="245" name="Google Shape;245;p31"/>
          <p:cNvGraphicFramePr/>
          <p:nvPr/>
        </p:nvGraphicFramePr>
        <p:xfrm>
          <a:off x="4479675" y="1217125"/>
          <a:ext cx="3000000" cy="3000000"/>
        </p:xfrm>
        <a:graphic>
          <a:graphicData uri="http://schemas.openxmlformats.org/drawingml/2006/table">
            <a:tbl>
              <a:tblPr>
                <a:noFill/>
                <a:tableStyleId>{43A9FA3F-68E5-480C-ABD5-3BF3FE280607}</a:tableStyleId>
              </a:tblPr>
              <a:tblGrid>
                <a:gridCol w="1859650"/>
                <a:gridCol w="1859650"/>
              </a:tblGrid>
              <a:tr h="280775">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Attribute title</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p-value</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31925">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Size</a:t>
                      </a:r>
                      <a:endParaRPr sz="1200">
                        <a:latin typeface="Times New Roman"/>
                        <a:ea typeface="Times New Roman"/>
                        <a:cs typeface="Times New Roman"/>
                        <a:sym typeface="Times New Roman"/>
                      </a:endParaRPr>
                    </a:p>
                  </a:txBody>
                  <a:tcPr marT="9525" marB="9525" marR="47625" marL="476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3.65 x 10</a:t>
                      </a:r>
                      <a:r>
                        <a:rPr baseline="30000" lang="en" sz="1200">
                          <a:latin typeface="Times New Roman"/>
                          <a:ea typeface="Times New Roman"/>
                          <a:cs typeface="Times New Roman"/>
                          <a:sym typeface="Times New Roman"/>
                        </a:rPr>
                        <a:t>-6</a:t>
                      </a:r>
                      <a:endParaRPr baseline="30000" sz="1200">
                        <a:latin typeface="Times New Roman"/>
                        <a:ea typeface="Times New Roman"/>
                        <a:cs typeface="Times New Roman"/>
                        <a:sym typeface="Times New Roman"/>
                      </a:endParaRPr>
                    </a:p>
                  </a:txBody>
                  <a:tcPr marT="9525" marB="9525" marR="47625" marL="476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31925">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Types of ownership</a:t>
                      </a:r>
                      <a:endParaRPr sz="1200">
                        <a:latin typeface="Times New Roman"/>
                        <a:ea typeface="Times New Roman"/>
                        <a:cs typeface="Times New Roman"/>
                        <a:sym typeface="Times New Roman"/>
                      </a:endParaRPr>
                    </a:p>
                  </a:txBody>
                  <a:tcPr marT="9525" marB="9525" marR="47625" marL="476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1.6 x 10</a:t>
                      </a:r>
                      <a:r>
                        <a:rPr baseline="30000" lang="en" sz="1200">
                          <a:latin typeface="Times New Roman"/>
                          <a:ea typeface="Times New Roman"/>
                          <a:cs typeface="Times New Roman"/>
                          <a:sym typeface="Times New Roman"/>
                        </a:rPr>
                        <a:t>-14</a:t>
                      </a:r>
                      <a:endParaRPr baseline="30000" sz="1200">
                        <a:latin typeface="Times New Roman"/>
                        <a:ea typeface="Times New Roman"/>
                        <a:cs typeface="Times New Roman"/>
                        <a:sym typeface="Times New Roman"/>
                      </a:endParaRPr>
                    </a:p>
                  </a:txBody>
                  <a:tcPr marT="9525" marB="9525" marR="47625" marL="476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31925">
                <a:tc>
                  <a:txBody>
                    <a:bodyPr/>
                    <a:lstStyle/>
                    <a:p>
                      <a:pPr indent="0" lvl="0" marL="0" rtl="0" algn="l">
                        <a:lnSpc>
                          <a:spcPct val="115000"/>
                        </a:lnSpc>
                        <a:spcBef>
                          <a:spcPts val="0"/>
                        </a:spcBef>
                        <a:spcAft>
                          <a:spcPts val="0"/>
                        </a:spcAft>
                        <a:buNone/>
                      </a:pPr>
                      <a:r>
                        <a:rPr b="1" lang="en" sz="1200">
                          <a:solidFill>
                            <a:schemeClr val="dk2"/>
                          </a:solidFill>
                          <a:latin typeface="Times New Roman"/>
                          <a:ea typeface="Times New Roman"/>
                          <a:cs typeface="Times New Roman"/>
                          <a:sym typeface="Times New Roman"/>
                        </a:rPr>
                        <a:t>industry</a:t>
                      </a:r>
                      <a:endParaRPr b="1" sz="1200">
                        <a:solidFill>
                          <a:schemeClr val="dk2"/>
                        </a:solidFill>
                        <a:latin typeface="Times New Roman"/>
                        <a:ea typeface="Times New Roman"/>
                        <a:cs typeface="Times New Roman"/>
                        <a:sym typeface="Times New Roman"/>
                      </a:endParaRPr>
                    </a:p>
                  </a:txBody>
                  <a:tcPr marT="9525" marB="9525" marR="47625" marL="476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b="1" lang="en" sz="1200">
                          <a:solidFill>
                            <a:schemeClr val="dk2"/>
                          </a:solidFill>
                          <a:latin typeface="Times New Roman"/>
                          <a:ea typeface="Times New Roman"/>
                          <a:cs typeface="Times New Roman"/>
                          <a:sym typeface="Times New Roman"/>
                        </a:rPr>
                        <a:t>2.64x 10</a:t>
                      </a:r>
                      <a:r>
                        <a:rPr b="1" baseline="30000" lang="en" sz="1200">
                          <a:solidFill>
                            <a:schemeClr val="dk2"/>
                          </a:solidFill>
                          <a:latin typeface="Times New Roman"/>
                          <a:ea typeface="Times New Roman"/>
                          <a:cs typeface="Times New Roman"/>
                          <a:sym typeface="Times New Roman"/>
                        </a:rPr>
                        <a:t>-16</a:t>
                      </a:r>
                      <a:endParaRPr b="1" baseline="30000" sz="1200">
                        <a:solidFill>
                          <a:schemeClr val="dk2"/>
                        </a:solidFill>
                        <a:latin typeface="Times New Roman"/>
                        <a:ea typeface="Times New Roman"/>
                        <a:cs typeface="Times New Roman"/>
                        <a:sym typeface="Times New Roman"/>
                      </a:endParaRPr>
                    </a:p>
                  </a:txBody>
                  <a:tcPr marT="9525" marB="9525" marR="47625" marL="476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31925">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Sector</a:t>
                      </a:r>
                      <a:endParaRPr sz="1200">
                        <a:latin typeface="Times New Roman"/>
                        <a:ea typeface="Times New Roman"/>
                        <a:cs typeface="Times New Roman"/>
                        <a:sym typeface="Times New Roman"/>
                      </a:endParaRPr>
                    </a:p>
                  </a:txBody>
                  <a:tcPr marT="9525" marB="9525" marR="47625" marL="476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1.84 x 10</a:t>
                      </a:r>
                      <a:r>
                        <a:rPr baseline="30000" lang="en" sz="1200">
                          <a:latin typeface="Times New Roman"/>
                          <a:ea typeface="Times New Roman"/>
                          <a:cs typeface="Times New Roman"/>
                          <a:sym typeface="Times New Roman"/>
                        </a:rPr>
                        <a:t>-14</a:t>
                      </a:r>
                      <a:endParaRPr baseline="30000" sz="1200">
                        <a:latin typeface="Times New Roman"/>
                        <a:ea typeface="Times New Roman"/>
                        <a:cs typeface="Times New Roman"/>
                        <a:sym typeface="Times New Roman"/>
                      </a:endParaRPr>
                    </a:p>
                  </a:txBody>
                  <a:tcPr marT="9525" marB="9525" marR="47625" marL="476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31925">
                <a:tc>
                  <a:txBody>
                    <a:bodyPr/>
                    <a:lstStyle/>
                    <a:p>
                      <a:pPr indent="0" lvl="0" marL="0" rtl="0" algn="l">
                        <a:lnSpc>
                          <a:spcPct val="115000"/>
                        </a:lnSpc>
                        <a:spcBef>
                          <a:spcPts val="0"/>
                        </a:spcBef>
                        <a:spcAft>
                          <a:spcPts val="0"/>
                        </a:spcAft>
                        <a:buNone/>
                      </a:pPr>
                      <a:r>
                        <a:rPr b="1" lang="en" sz="1200">
                          <a:solidFill>
                            <a:schemeClr val="dk2"/>
                          </a:solidFill>
                          <a:latin typeface="Times New Roman"/>
                          <a:ea typeface="Times New Roman"/>
                          <a:cs typeface="Times New Roman"/>
                          <a:sym typeface="Times New Roman"/>
                        </a:rPr>
                        <a:t>seniority</a:t>
                      </a:r>
                      <a:endParaRPr b="1" sz="1200">
                        <a:solidFill>
                          <a:schemeClr val="dk2"/>
                        </a:solidFill>
                        <a:latin typeface="Times New Roman"/>
                        <a:ea typeface="Times New Roman"/>
                        <a:cs typeface="Times New Roman"/>
                        <a:sym typeface="Times New Roman"/>
                      </a:endParaRPr>
                    </a:p>
                  </a:txBody>
                  <a:tcPr marT="9525" marB="9525" marR="47625" marL="476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b="1" lang="en" sz="1200">
                          <a:solidFill>
                            <a:schemeClr val="dk2"/>
                          </a:solidFill>
                          <a:latin typeface="Times New Roman"/>
                          <a:ea typeface="Times New Roman"/>
                          <a:cs typeface="Times New Roman"/>
                          <a:sym typeface="Times New Roman"/>
                        </a:rPr>
                        <a:t>&lt;2 x 10</a:t>
                      </a:r>
                      <a:r>
                        <a:rPr b="1" baseline="30000" lang="en" sz="1200">
                          <a:solidFill>
                            <a:schemeClr val="dk2"/>
                          </a:solidFill>
                          <a:latin typeface="Times New Roman"/>
                          <a:ea typeface="Times New Roman"/>
                          <a:cs typeface="Times New Roman"/>
                          <a:sym typeface="Times New Roman"/>
                        </a:rPr>
                        <a:t>-16</a:t>
                      </a:r>
                      <a:endParaRPr b="1" baseline="30000" sz="1200">
                        <a:solidFill>
                          <a:schemeClr val="dk2"/>
                        </a:solidFill>
                        <a:latin typeface="Times New Roman"/>
                        <a:ea typeface="Times New Roman"/>
                        <a:cs typeface="Times New Roman"/>
                        <a:sym typeface="Times New Roman"/>
                      </a:endParaRPr>
                    </a:p>
                  </a:txBody>
                  <a:tcPr marT="9525" marB="9525" marR="47625" marL="476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31925">
                <a:tc>
                  <a:txBody>
                    <a:bodyPr/>
                    <a:lstStyle/>
                    <a:p>
                      <a:pPr indent="0" lvl="0" marL="0" rtl="0" algn="l">
                        <a:lnSpc>
                          <a:spcPct val="115000"/>
                        </a:lnSpc>
                        <a:spcBef>
                          <a:spcPts val="0"/>
                        </a:spcBef>
                        <a:spcAft>
                          <a:spcPts val="0"/>
                        </a:spcAft>
                        <a:buNone/>
                      </a:pPr>
                      <a:r>
                        <a:rPr b="1" lang="en" sz="1200">
                          <a:solidFill>
                            <a:schemeClr val="dk2"/>
                          </a:solidFill>
                          <a:latin typeface="Times New Roman"/>
                          <a:ea typeface="Times New Roman"/>
                          <a:cs typeface="Times New Roman"/>
                          <a:sym typeface="Times New Roman"/>
                        </a:rPr>
                        <a:t>Location</a:t>
                      </a:r>
                      <a:endParaRPr b="1" sz="1200">
                        <a:solidFill>
                          <a:schemeClr val="dk2"/>
                        </a:solidFill>
                        <a:latin typeface="Times New Roman"/>
                        <a:ea typeface="Times New Roman"/>
                        <a:cs typeface="Times New Roman"/>
                        <a:sym typeface="Times New Roman"/>
                      </a:endParaRPr>
                    </a:p>
                  </a:txBody>
                  <a:tcPr marT="9525" marB="9525" marR="47625" marL="476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b="1" lang="en" sz="1200">
                          <a:solidFill>
                            <a:schemeClr val="dk2"/>
                          </a:solidFill>
                          <a:latin typeface="Times New Roman"/>
                          <a:ea typeface="Times New Roman"/>
                          <a:cs typeface="Times New Roman"/>
                          <a:sym typeface="Times New Roman"/>
                        </a:rPr>
                        <a:t>&lt;2 x 10</a:t>
                      </a:r>
                      <a:r>
                        <a:rPr b="1" baseline="30000" lang="en" sz="1200">
                          <a:solidFill>
                            <a:schemeClr val="dk2"/>
                          </a:solidFill>
                          <a:latin typeface="Times New Roman"/>
                          <a:ea typeface="Times New Roman"/>
                          <a:cs typeface="Times New Roman"/>
                          <a:sym typeface="Times New Roman"/>
                        </a:rPr>
                        <a:t>-16</a:t>
                      </a:r>
                      <a:endParaRPr b="1" baseline="30000" sz="1200">
                        <a:solidFill>
                          <a:schemeClr val="dk2"/>
                        </a:solidFill>
                        <a:latin typeface="Times New Roman"/>
                        <a:ea typeface="Times New Roman"/>
                        <a:cs typeface="Times New Roman"/>
                        <a:sym typeface="Times New Roman"/>
                      </a:endParaRPr>
                    </a:p>
                  </a:txBody>
                  <a:tcPr marT="9525" marB="9525" marR="47625" marL="476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31925">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Revenue</a:t>
                      </a:r>
                      <a:endParaRPr sz="1200">
                        <a:latin typeface="Times New Roman"/>
                        <a:ea typeface="Times New Roman"/>
                        <a:cs typeface="Times New Roman"/>
                        <a:sym typeface="Times New Roman"/>
                      </a:endParaRPr>
                    </a:p>
                  </a:txBody>
                  <a:tcPr marT="9525" marB="9525" marR="47625" marL="476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2.51 x 10</a:t>
                      </a:r>
                      <a:r>
                        <a:rPr baseline="30000" lang="en" sz="1200">
                          <a:latin typeface="Times New Roman"/>
                          <a:ea typeface="Times New Roman"/>
                          <a:cs typeface="Times New Roman"/>
                          <a:sym typeface="Times New Roman"/>
                        </a:rPr>
                        <a:t>-9</a:t>
                      </a:r>
                      <a:endParaRPr baseline="30000" sz="1200">
                        <a:latin typeface="Times New Roman"/>
                        <a:ea typeface="Times New Roman"/>
                        <a:cs typeface="Times New Roman"/>
                        <a:sym typeface="Times New Roman"/>
                      </a:endParaRPr>
                    </a:p>
                  </a:txBody>
                  <a:tcPr marT="9525" marB="9525" marR="47625" marL="476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Exploratory Data Analysis</a:t>
            </a:r>
            <a:endParaRPr>
              <a:latin typeface="Times New Roman"/>
              <a:ea typeface="Times New Roman"/>
              <a:cs typeface="Times New Roman"/>
              <a:sym typeface="Times New Roman"/>
            </a:endParaRPr>
          </a:p>
        </p:txBody>
      </p:sp>
      <p:sp>
        <p:nvSpPr>
          <p:cNvPr id="251" name="Google Shape;251;p32"/>
          <p:cNvSpPr txBox="1"/>
          <p:nvPr>
            <p:ph idx="1" type="body"/>
          </p:nvPr>
        </p:nvSpPr>
        <p:spPr>
          <a:xfrm>
            <a:off x="224425" y="1017725"/>
            <a:ext cx="4501800" cy="35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Times New Roman"/>
                <a:ea typeface="Times New Roman"/>
                <a:cs typeface="Times New Roman"/>
                <a:sym typeface="Times New Roman"/>
              </a:rPr>
              <a:t>Compared the relationship between the </a:t>
            </a:r>
            <a:r>
              <a:rPr i="1" lang="en" sz="1700">
                <a:latin typeface="Times New Roman"/>
                <a:ea typeface="Times New Roman"/>
                <a:cs typeface="Times New Roman"/>
                <a:sym typeface="Times New Roman"/>
              </a:rPr>
              <a:t>average salary</a:t>
            </a:r>
            <a:r>
              <a:rPr lang="en" sz="1700">
                <a:latin typeface="Times New Roman"/>
                <a:ea typeface="Times New Roman"/>
                <a:cs typeface="Times New Roman"/>
                <a:sym typeface="Times New Roman"/>
              </a:rPr>
              <a:t> and every other attribute</a:t>
            </a:r>
            <a:endParaRPr sz="1700">
              <a:latin typeface="Times New Roman"/>
              <a:ea typeface="Times New Roman"/>
              <a:cs typeface="Times New Roman"/>
              <a:sym typeface="Times New Roman"/>
            </a:endParaRPr>
          </a:p>
          <a:p>
            <a:pPr indent="0" lvl="0" marL="0" rtl="0" algn="l">
              <a:spcBef>
                <a:spcPts val="0"/>
              </a:spcBef>
              <a:spcAft>
                <a:spcPts val="0"/>
              </a:spcAft>
              <a:buNone/>
            </a:pPr>
            <a:r>
              <a:t/>
            </a:r>
            <a:endParaRPr sz="1700">
              <a:latin typeface="Times New Roman"/>
              <a:ea typeface="Times New Roman"/>
              <a:cs typeface="Times New Roman"/>
              <a:sym typeface="Times New Roman"/>
            </a:endParaRPr>
          </a:p>
          <a:p>
            <a:pPr indent="0" lvl="0" marL="0" rtl="0" algn="l">
              <a:spcBef>
                <a:spcPts val="0"/>
              </a:spcBef>
              <a:spcAft>
                <a:spcPts val="0"/>
              </a:spcAft>
              <a:buNone/>
            </a:pPr>
            <a:r>
              <a:rPr b="1" lang="en" sz="1700">
                <a:latin typeface="Times New Roman"/>
                <a:ea typeface="Times New Roman"/>
                <a:cs typeface="Times New Roman"/>
                <a:sym typeface="Times New Roman"/>
              </a:rPr>
              <a:t>Numerical Attributes</a:t>
            </a:r>
            <a:endParaRPr b="1"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Used cor() function in R</a:t>
            </a:r>
            <a:endParaRPr sz="1700">
              <a:latin typeface="Times New Roman"/>
              <a:ea typeface="Times New Roman"/>
              <a:cs typeface="Times New Roman"/>
              <a:sym typeface="Times New Roman"/>
            </a:endParaRPr>
          </a:p>
          <a:p>
            <a:pPr indent="-336550" lvl="1" marL="9144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Calculates the correlation coefficient of two numeric variables  </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Analyzed the correlation coefficient </a:t>
            </a:r>
            <a:endParaRPr sz="1700">
              <a:latin typeface="Times New Roman"/>
              <a:ea typeface="Times New Roman"/>
              <a:cs typeface="Times New Roman"/>
              <a:sym typeface="Times New Roman"/>
            </a:endParaRPr>
          </a:p>
          <a:p>
            <a:pPr indent="-336550" lvl="1" marL="914400" rtl="0" algn="l">
              <a:spcBef>
                <a:spcPts val="0"/>
              </a:spcBef>
              <a:spcAft>
                <a:spcPts val="0"/>
              </a:spcAft>
              <a:buSzPts val="1700"/>
              <a:buChar char="○"/>
            </a:pPr>
            <a:r>
              <a:rPr b="1" lang="en" sz="1700">
                <a:latin typeface="Times New Roman"/>
                <a:ea typeface="Times New Roman"/>
                <a:cs typeface="Times New Roman"/>
                <a:sym typeface="Times New Roman"/>
              </a:rPr>
              <a:t>Correlation coefficient</a:t>
            </a:r>
            <a:r>
              <a:rPr lang="en" sz="1700">
                <a:latin typeface="Times New Roman"/>
                <a:ea typeface="Times New Roman"/>
                <a:cs typeface="Times New Roman"/>
                <a:sym typeface="Times New Roman"/>
              </a:rPr>
              <a:t> - a measure of the strength and direction of the linear relationship between two variables</a:t>
            </a:r>
            <a:endParaRPr sz="1700">
              <a:latin typeface="Times New Roman"/>
              <a:ea typeface="Times New Roman"/>
              <a:cs typeface="Times New Roman"/>
              <a:sym typeface="Times New Roman"/>
            </a:endParaRPr>
          </a:p>
          <a:p>
            <a:pPr indent="-336550" lvl="1" marL="914400" rtl="0" algn="l">
              <a:spcBef>
                <a:spcPts val="0"/>
              </a:spcBef>
              <a:spcAft>
                <a:spcPts val="0"/>
              </a:spcAft>
              <a:buSzPts val="1700"/>
              <a:buFont typeface="Times New Roman"/>
              <a:buChar char="○"/>
            </a:pPr>
            <a:r>
              <a:rPr lang="en" sz="1700">
                <a:latin typeface="Times New Roman"/>
                <a:ea typeface="Times New Roman"/>
                <a:cs typeface="Times New Roman"/>
                <a:sym typeface="Times New Roman"/>
              </a:rPr>
              <a:t>A value closer to -1 or 1  means a strong, linear relationship</a:t>
            </a:r>
            <a:endParaRPr sz="1700">
              <a:latin typeface="Times New Roman"/>
              <a:ea typeface="Times New Roman"/>
              <a:cs typeface="Times New Roman"/>
              <a:sym typeface="Times New Roman"/>
            </a:endParaRPr>
          </a:p>
        </p:txBody>
      </p:sp>
      <p:graphicFrame>
        <p:nvGraphicFramePr>
          <p:cNvPr id="252" name="Google Shape;252;p32"/>
          <p:cNvGraphicFramePr/>
          <p:nvPr/>
        </p:nvGraphicFramePr>
        <p:xfrm>
          <a:off x="4726175" y="1153800"/>
          <a:ext cx="3000000" cy="3000000"/>
        </p:xfrm>
        <a:graphic>
          <a:graphicData uri="http://schemas.openxmlformats.org/drawingml/2006/table">
            <a:tbl>
              <a:tblPr>
                <a:noFill/>
                <a:tableStyleId>{43A9FA3F-68E5-480C-ABD5-3BF3FE280607}</a:tableStyleId>
              </a:tblPr>
              <a:tblGrid>
                <a:gridCol w="1915825"/>
                <a:gridCol w="1915825"/>
              </a:tblGrid>
              <a:tr h="277550">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Attribute Title</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Correlation coefficient</a:t>
                      </a:r>
                      <a:endParaRPr b="1"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77550">
                <a:tc>
                  <a:txBody>
                    <a:bodyPr/>
                    <a:lstStyle/>
                    <a:p>
                      <a:pPr indent="0" lvl="0" marL="0" rtl="0" algn="l">
                        <a:spcBef>
                          <a:spcPts val="0"/>
                        </a:spcBef>
                        <a:spcAft>
                          <a:spcPts val="0"/>
                        </a:spcAft>
                        <a:buNone/>
                      </a:pPr>
                      <a:r>
                        <a:rPr b="1" lang="en" sz="1200">
                          <a:solidFill>
                            <a:schemeClr val="dk2"/>
                          </a:solidFill>
                          <a:latin typeface="Times New Roman"/>
                          <a:ea typeface="Times New Roman"/>
                          <a:cs typeface="Times New Roman"/>
                          <a:sym typeface="Times New Roman"/>
                        </a:rPr>
                        <a:t>Python</a:t>
                      </a:r>
                      <a:endParaRPr b="1" sz="1200">
                        <a:solidFill>
                          <a:schemeClr val="dk2"/>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1200">
                          <a:solidFill>
                            <a:schemeClr val="dk2"/>
                          </a:solidFill>
                          <a:latin typeface="Times New Roman"/>
                          <a:ea typeface="Times New Roman"/>
                          <a:cs typeface="Times New Roman"/>
                          <a:sym typeface="Times New Roman"/>
                        </a:rPr>
                        <a:t>0.32</a:t>
                      </a:r>
                      <a:endParaRPr b="1" sz="1200">
                        <a:solidFill>
                          <a:schemeClr val="dk2"/>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7755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AWS</a:t>
                      </a:r>
                      <a:endParaRPr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0.17</a:t>
                      </a:r>
                      <a:endParaRPr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7755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Spark</a:t>
                      </a:r>
                      <a:endParaRPr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0.18</a:t>
                      </a:r>
                      <a:endParaRPr sz="1200">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77550">
                <a:tc>
                  <a:txBody>
                    <a:bodyPr/>
                    <a:lstStyle/>
                    <a:p>
                      <a:pPr indent="0" lvl="0" marL="0" rtl="0" algn="l">
                        <a:spcBef>
                          <a:spcPts val="0"/>
                        </a:spcBef>
                        <a:spcAft>
                          <a:spcPts val="0"/>
                        </a:spcAft>
                        <a:buNone/>
                      </a:pPr>
                      <a:r>
                        <a:rPr b="1" lang="en" sz="1200">
                          <a:solidFill>
                            <a:schemeClr val="dk2"/>
                          </a:solidFill>
                          <a:latin typeface="Times New Roman"/>
                          <a:ea typeface="Times New Roman"/>
                          <a:cs typeface="Times New Roman"/>
                          <a:sym typeface="Times New Roman"/>
                        </a:rPr>
                        <a:t>Hourly </a:t>
                      </a:r>
                      <a:endParaRPr b="1" sz="1200">
                        <a:solidFill>
                          <a:schemeClr val="dk2"/>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sz="1200">
                          <a:solidFill>
                            <a:schemeClr val="dk2"/>
                          </a:solidFill>
                          <a:latin typeface="Times New Roman"/>
                          <a:ea typeface="Times New Roman"/>
                          <a:cs typeface="Times New Roman"/>
                          <a:sym typeface="Times New Roman"/>
                        </a:rPr>
                        <a:t>-0.36</a:t>
                      </a:r>
                      <a:endParaRPr b="1" sz="1200">
                        <a:solidFill>
                          <a:schemeClr val="dk2"/>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3"/>
          <p:cNvSpPr txBox="1"/>
          <p:nvPr>
            <p:ph type="title"/>
          </p:nvPr>
        </p:nvSpPr>
        <p:spPr>
          <a:xfrm>
            <a:off x="1150575" y="2691850"/>
            <a:ext cx="50418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Data Analysis</a:t>
            </a:r>
            <a:endParaRPr>
              <a:latin typeface="Times New Roman"/>
              <a:ea typeface="Times New Roman"/>
              <a:cs typeface="Times New Roman"/>
              <a:sym typeface="Times New Roman"/>
            </a:endParaRPr>
          </a:p>
        </p:txBody>
      </p:sp>
      <p:sp>
        <p:nvSpPr>
          <p:cNvPr id="258" name="Google Shape;258;p33"/>
          <p:cNvSpPr txBox="1"/>
          <p:nvPr>
            <p:ph idx="2" type="title"/>
          </p:nvPr>
        </p:nvSpPr>
        <p:spPr>
          <a:xfrm>
            <a:off x="1500200" y="1602050"/>
            <a:ext cx="12888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2.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lean and Neat Style Portfolio by Slidesgo">
  <a:themeElements>
    <a:clrScheme name="Simple Light">
      <a:dk1>
        <a:srgbClr val="191919"/>
      </a:dk1>
      <a:lt1>
        <a:srgbClr val="FFFFFF"/>
      </a:lt1>
      <a:dk2>
        <a:srgbClr val="45818E"/>
      </a:dk2>
      <a:lt2>
        <a:srgbClr val="D9D9D9"/>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